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4" r:id="rId2"/>
  </p:sldMasterIdLst>
  <p:notesMasterIdLst>
    <p:notesMasterId r:id="rId22"/>
  </p:notesMasterIdLst>
  <p:sldIdLst>
    <p:sldId id="256" r:id="rId3"/>
    <p:sldId id="306" r:id="rId4"/>
    <p:sldId id="307" r:id="rId5"/>
    <p:sldId id="313" r:id="rId6"/>
    <p:sldId id="275" r:id="rId7"/>
    <p:sldId id="305" r:id="rId8"/>
    <p:sldId id="294" r:id="rId9"/>
    <p:sldId id="308" r:id="rId10"/>
    <p:sldId id="309" r:id="rId11"/>
    <p:sldId id="297" r:id="rId12"/>
    <p:sldId id="310" r:id="rId13"/>
    <p:sldId id="312" r:id="rId14"/>
    <p:sldId id="298" r:id="rId15"/>
    <p:sldId id="299" r:id="rId16"/>
    <p:sldId id="287" r:id="rId17"/>
    <p:sldId id="301" r:id="rId18"/>
    <p:sldId id="302" r:id="rId19"/>
    <p:sldId id="303" r:id="rId20"/>
    <p:sldId id="304" r:id="rId21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is André Jost" initials="LAJ" lastIdx="2" clrIdx="0">
    <p:extLst>
      <p:ext uri="{19B8F6BF-5375-455C-9EA6-DF929625EA0E}">
        <p15:presenceInfo xmlns:p15="http://schemas.microsoft.com/office/powerpoint/2012/main" userId="S-1-5-21-3346626551-2291581799-713811937-62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A8"/>
    <a:srgbClr val="A1D9EF"/>
    <a:srgbClr val="B4D8AE"/>
    <a:srgbClr val="FFA800"/>
    <a:srgbClr val="AFABAB"/>
    <a:srgbClr val="AAB8D1"/>
    <a:srgbClr val="004A7D"/>
    <a:srgbClr val="E7EDF3"/>
    <a:srgbClr val="429D88"/>
    <a:srgbClr val="94C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45DC4-4C77-4431-BB9B-C1CF6DA912ED}" v="36" dt="2025-11-16T21:45:15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0751" autoAdjust="0"/>
  </p:normalViewPr>
  <p:slideViewPr>
    <p:cSldViewPr snapToGrid="0" showGuides="1">
      <p:cViewPr varScale="1">
        <p:scale>
          <a:sx n="126" d="100"/>
          <a:sy n="126" d="100"/>
        </p:scale>
        <p:origin x="1914" y="120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Domogalla" userId="5acd3f83243d5ceb" providerId="LiveId" clId="{479D7EBB-65EC-407B-8531-865139CA410A}"/>
    <pc:docChg chg="undo custSel modSld sldOrd">
      <pc:chgData name="Erik Domogalla" userId="5acd3f83243d5ceb" providerId="LiveId" clId="{479D7EBB-65EC-407B-8531-865139CA410A}" dt="2025-11-16T21:45:15.629" v="205" actId="1076"/>
      <pc:docMkLst>
        <pc:docMk/>
      </pc:docMkLst>
      <pc:sldChg chg="modSp mod">
        <pc:chgData name="Erik Domogalla" userId="5acd3f83243d5ceb" providerId="LiveId" clId="{479D7EBB-65EC-407B-8531-865139CA410A}" dt="2025-11-16T21:38:02.190" v="99" actId="20577"/>
        <pc:sldMkLst>
          <pc:docMk/>
          <pc:sldMk cId="781985869" sldId="275"/>
        </pc:sldMkLst>
        <pc:spChg chg="mod">
          <ac:chgData name="Erik Domogalla" userId="5acd3f83243d5ceb" providerId="LiveId" clId="{479D7EBB-65EC-407B-8531-865139CA410A}" dt="2025-11-16T21:38:02.190" v="99" actId="20577"/>
          <ac:spMkLst>
            <pc:docMk/>
            <pc:sldMk cId="781985869" sldId="275"/>
            <ac:spMk id="2" creationId="{41947B4D-8B03-4338-A9FC-739D884FC8C8}"/>
          </ac:spMkLst>
        </pc:spChg>
      </pc:sldChg>
      <pc:sldChg chg="modSp mod">
        <pc:chgData name="Erik Domogalla" userId="5acd3f83243d5ceb" providerId="LiveId" clId="{479D7EBB-65EC-407B-8531-865139CA410A}" dt="2025-11-16T21:33:19.875" v="93" actId="207"/>
        <pc:sldMkLst>
          <pc:docMk/>
          <pc:sldMk cId="2047669503" sldId="294"/>
        </pc:sldMkLst>
        <pc:graphicFrameChg chg="modGraphic">
          <ac:chgData name="Erik Domogalla" userId="5acd3f83243d5ceb" providerId="LiveId" clId="{479D7EBB-65EC-407B-8531-865139CA410A}" dt="2025-11-16T21:33:19.875" v="93" actId="207"/>
          <ac:graphicFrameMkLst>
            <pc:docMk/>
            <pc:sldMk cId="2047669503" sldId="294"/>
            <ac:graphicFrameMk id="6" creationId="{9C83E7EC-D646-A576-E9F7-1488D8D643CB}"/>
          </ac:graphicFrameMkLst>
        </pc:graphicFrameChg>
      </pc:sldChg>
      <pc:sldChg chg="addSp delSp modSp mod ord">
        <pc:chgData name="Erik Domogalla" userId="5acd3f83243d5ceb" providerId="LiveId" clId="{479D7EBB-65EC-407B-8531-865139CA410A}" dt="2025-11-16T21:45:15.629" v="205" actId="1076"/>
        <pc:sldMkLst>
          <pc:docMk/>
          <pc:sldMk cId="2199223345" sldId="313"/>
        </pc:sldMkLst>
        <pc:spChg chg="add del mod">
          <ac:chgData name="Erik Domogalla" userId="5acd3f83243d5ceb" providerId="LiveId" clId="{479D7EBB-65EC-407B-8531-865139CA410A}" dt="2025-11-16T21:45:05.501" v="202" actId="478"/>
          <ac:spMkLst>
            <pc:docMk/>
            <pc:sldMk cId="2199223345" sldId="313"/>
            <ac:spMk id="3" creationId="{A4E468C9-AEF2-A7A3-7688-E86B0F262AFF}"/>
          </ac:spMkLst>
        </pc:spChg>
        <pc:spChg chg="mod">
          <ac:chgData name="Erik Domogalla" userId="5acd3f83243d5ceb" providerId="LiveId" clId="{479D7EBB-65EC-407B-8531-865139CA410A}" dt="2025-11-16T21:45:15.629" v="205" actId="1076"/>
          <ac:spMkLst>
            <pc:docMk/>
            <pc:sldMk cId="2199223345" sldId="313"/>
            <ac:spMk id="12" creationId="{44DA7525-CAAB-2E16-419F-DED1C02BC2AB}"/>
          </ac:spMkLst>
        </pc:spChg>
        <pc:spChg chg="mod">
          <ac:chgData name="Erik Domogalla" userId="5acd3f83243d5ceb" providerId="LiveId" clId="{479D7EBB-65EC-407B-8531-865139CA410A}" dt="2025-11-16T21:45:15.629" v="205" actId="1076"/>
          <ac:spMkLst>
            <pc:docMk/>
            <pc:sldMk cId="2199223345" sldId="313"/>
            <ac:spMk id="30" creationId="{3BA4E360-22AC-5AF3-DDA1-82DF6A1E0A50}"/>
          </ac:spMkLst>
        </pc:spChg>
        <pc:picChg chg="mod">
          <ac:chgData name="Erik Domogalla" userId="5acd3f83243d5ceb" providerId="LiveId" clId="{479D7EBB-65EC-407B-8531-865139CA410A}" dt="2025-11-16T21:45:15.629" v="205" actId="1076"/>
          <ac:picMkLst>
            <pc:docMk/>
            <pc:sldMk cId="2199223345" sldId="313"/>
            <ac:picMk id="2052" creationId="{60244789-E3E5-0EEC-410B-6A122E8FFA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A2D55D-E9BC-4C36-B72D-B1213935B848}" type="datetimeFigureOut">
              <a:rPr lang="de-DE" smtClean="0"/>
              <a:t>16.11.2025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146D6B-7675-4AF9-A4D9-D66329B706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2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6B459-A0AF-2844-B5AE-98304395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088224-4D75-8ACD-FA47-9354698F9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DC560F-07C6-E86C-2B1C-FBD44EFD8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/>
              <a:t>CFD lag vor </a:t>
            </a:r>
          </a:p>
          <a:p>
            <a:r>
              <a:rPr lang="de-DE" baseline="0" dirty="0"/>
              <a:t>Flammzone perfekt durchmischt, Nachbrennzone als Strömungsrohr</a:t>
            </a:r>
          </a:p>
          <a:p>
            <a:r>
              <a:rPr lang="de-DE" baseline="0" dirty="0"/>
              <a:t>SCHEMATISCHE DARSTELLUNG! </a:t>
            </a:r>
            <a:r>
              <a:rPr lang="de-DE" baseline="0" dirty="0" err="1"/>
              <a:t>GRÖßENVERHÄLTNISSE</a:t>
            </a:r>
            <a:r>
              <a:rPr lang="de-DE" baseline="0" dirty="0"/>
              <a:t> NICHT VERGLEICHBAR!</a:t>
            </a:r>
          </a:p>
          <a:p>
            <a:r>
              <a:rPr lang="de-DE" baseline="0" dirty="0"/>
              <a:t>1: einfach linear</a:t>
            </a:r>
          </a:p>
          <a:p>
            <a:r>
              <a:rPr lang="de-DE" baseline="0" dirty="0"/>
              <a:t>2: Bypass (nur Erdgas)</a:t>
            </a:r>
          </a:p>
          <a:p>
            <a:r>
              <a:rPr lang="de-DE" baseline="0" dirty="0"/>
              <a:t>3: einfache </a:t>
            </a:r>
            <a:r>
              <a:rPr lang="de-DE" baseline="0" dirty="0" err="1"/>
              <a:t>Rezirkulationszone</a:t>
            </a:r>
            <a:r>
              <a:rPr lang="de-DE" baseline="0" dirty="0"/>
              <a:t>, wenig Interaktion mit Strömung</a:t>
            </a:r>
          </a:p>
          <a:p>
            <a:r>
              <a:rPr lang="de-DE" baseline="0" dirty="0"/>
              <a:t>4: mehr Interaktion</a:t>
            </a:r>
          </a:p>
          <a:p>
            <a:r>
              <a:rPr lang="de-DE" baseline="0" dirty="0"/>
              <a:t>5: mehr Interaktion, teilen der </a:t>
            </a:r>
            <a:r>
              <a:rPr lang="de-DE" baseline="0" dirty="0" err="1"/>
              <a:t>Rezirkulationszone</a:t>
            </a: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2DCD6-5965-0E36-61CB-5DE424B50A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000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39A2F-FCBC-8092-04B5-0DE549BDA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F16F0B0-1785-279F-800B-65E7AAA44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43D9E7-31BB-2B66-B37C-77F28AABF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Fehler sehr gering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Betrachten nur Stoffe, nicht Temperaturen (nicht miteinander vergleichbar)</a:t>
            </a:r>
          </a:p>
          <a:p>
            <a:pPr marL="171450" indent="-171450">
              <a:buFontTx/>
              <a:buChar char="-"/>
            </a:pPr>
            <a:r>
              <a:rPr lang="de-DE" dirty="0"/>
              <a:t>Fehler bei CO2 größer weil weniger VWZ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9B9561-7B42-1083-7DE0-12D832333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88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17331-3A17-1300-04EF-7B4DC0227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D9250B-8B84-2902-E804-98A92A399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C15FC1-1CE9-711A-AA57-893F94B07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Fehler sehr gering</a:t>
            </a:r>
          </a:p>
          <a:p>
            <a:pPr marL="171450" indent="-171450">
              <a:buFontTx/>
              <a:buChar char="-"/>
            </a:pPr>
            <a:r>
              <a:rPr lang="de-DE" dirty="0"/>
              <a:t>Betrachten nur Stoffe, nicht Temperaturen (nicht miteinander vergleichbar)</a:t>
            </a:r>
          </a:p>
          <a:p>
            <a:pPr marL="171450" indent="-171450">
              <a:buFontTx/>
              <a:buChar char="-"/>
            </a:pPr>
            <a:r>
              <a:rPr lang="de-DE" dirty="0"/>
              <a:t>Fehler bei CO2 größer weil weniger VWZ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475732-426E-109E-1B2D-0C04FD8970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639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861FC-2A27-A88B-617C-54DD31EEE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EAF6B49-4649-BFF8-3F80-A858BE0FB1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67A48B-ABAD-B8AC-3719-BD073DFC1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Parameterstudie 20 Werte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Max-Betriebsgrenze = Methanschlupf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2359FF-8CBC-D9F5-A1CA-C16C091CD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491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249F-32CD-19D7-9DFC-EA732288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FA39ED-4CDF-0222-5669-3A4578198C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AE4B62-1927-E4AF-570B-603627049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D82132-9C51-1E06-FDEE-9B26CF0237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339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8699-0857-410C-254F-D240AE14A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802658-1E9B-B10C-8997-78B0773DE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ACB1705-BECC-C363-161E-DA7DCC3E6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9B0EB0-42FA-6CB6-C29B-358E3E4E98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772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81BD0-B393-511C-5A08-32903770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AF2F1CA-D396-2943-7B50-8D8BFD4348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4BF4E3-4E4F-25EC-DD47-66FA0AF04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Klimaziele, CO2-Steuer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Fossile Energieträger begrenzt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Prozessbedingte Emissionen = kaum direkt vermeidbar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de-DE" baseline="0" dirty="0"/>
              <a:t>Nutzen von CO2 als Rohstoff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de-DE" baseline="0" dirty="0"/>
              <a:t>Kohlenstoffquelle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de-DE" baseline="0" dirty="0"/>
              <a:t>Vermeiden von Emissionen (CCU)	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Nutzen von Modellierung für Entwicklung neuer Prozesse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B1FF09-15BC-2257-1F36-45383DB2D5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06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73DD8-4079-E9C0-BF4C-B8C95A13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F462EAB-77CB-E88F-35E5-0EDE709E7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EE18D7-505F-0BE2-08DE-CA9A4D877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91FAB6-CCA0-9589-0C8C-6A01A5769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151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3C64-FC30-54FE-793C-8AE15C4A6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5A0C4DB-28F9-124C-0BE1-E1001A7AC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97179E-2D9B-A30C-DDE9-299D8E538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Anwendung Synthesegas: </a:t>
            </a:r>
            <a:r>
              <a:rPr lang="de-DE" dirty="0" err="1"/>
              <a:t>Methanolsynthese</a:t>
            </a:r>
            <a:r>
              <a:rPr lang="de-DE" dirty="0"/>
              <a:t>, Fischer-Tropsch-Verfahren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Pox</a:t>
            </a:r>
            <a:r>
              <a:rPr lang="de-DE" dirty="0"/>
              <a:t> viel im Einsatz, Rahmenbedingungen gut verstanden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81D2E6-4C2C-9762-E588-72E155A891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325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47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A388B-D56F-34C0-414F-BE40C294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3639E4-6B45-AD8D-6392-86D688AA1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731439A-EA6C-7C6C-A0E8-8B799707A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47 bar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Versuchsbedingungen fast gleich, nur CO2 stark verschieden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549F11-5C88-ABCC-8B82-7F3DB956B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50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49DC0-3DAD-264F-D55E-8881A4FC8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CA900D7-69F5-D7ED-41FF-FF8008A27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A300AC-B952-674B-AE19-7F4DD2CDF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5 Mechanismen untersucht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CRECK verschiedene Varianten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Fragestellungen: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Unterscheiden?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Welcher genaueste Werte?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Wesentliche Chemie 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Bester </a:t>
            </a:r>
            <a:r>
              <a:rPr lang="de-DE" baseline="0" dirty="0" err="1"/>
              <a:t>kompromiss</a:t>
            </a:r>
            <a:r>
              <a:rPr lang="de-DE" baseline="0" dirty="0"/>
              <a:t>?</a:t>
            </a:r>
          </a:p>
          <a:p>
            <a:pPr marL="171450" lvl="0" indent="-171450">
              <a:buFontTx/>
              <a:buChar char="-"/>
            </a:pPr>
            <a:r>
              <a:rPr lang="de-DE" baseline="0" dirty="0"/>
              <a:t>Rechenzeit 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08764-618E-38A8-6EB9-2C791E270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2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79E-8B2B-0881-BC4E-3558B29C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D752DA9-351C-A070-8A86-048BFBCA5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81EE1A0-DBCB-8891-4A09-63B1976F1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Reaktorausgang alle gleich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Flammverhalten erkennbar unterschiedlich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Großer Mechanismus = instabil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Alle Mechanismen gute Ergebnisse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Temperatur nicht sehr relevant, da alle in gleicher Größenordnung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C8DF94-BB54-AEBF-6103-0B2E0F36F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070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CE865-620E-AC89-8BC7-8647ABE4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C3E1D7-2FA4-4050-9E74-6C4CFBD00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3FCD46F-B03D-864F-A112-0E8BDC31F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Reaktorausgang alle gleich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Flammverhalten erkennbar unterschiedlich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Großer Mechanismus = instabil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Alle Mechanismen gute Ergebnisse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Temperatur nicht sehr relevant, da alle in gleicher Größenordnung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191BB9-283A-7DBA-8834-B36F703F0F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46D6B-7675-4AF9-A4D9-D66329B706F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69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 individuell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4462"/>
            <a:ext cx="12192000" cy="281353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8C8C45B-0590-C7B4-4504-AF5F749CE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9554E58-6C8D-C438-4557-B795D4C2E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Untertitel 2">
            <a:extLst>
              <a:ext uri="{FF2B5EF4-FFF2-40B4-BE49-F238E27FC236}">
                <a16:creationId xmlns:a16="http://schemas.microsoft.com/office/drawing/2014/main" id="{56B27123-8F5C-F2DB-F8F9-639C4EE84C5A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Erik Domogalla</a:t>
            </a:r>
          </a:p>
          <a:p>
            <a:r>
              <a:rPr lang="de-DE" sz="1600" baseline="0" dirty="0"/>
              <a:t>Betreuer: Prof. Andreas Richter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3E08339-CDA6-4998-8203-6D82A84FEF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803F11-8F2D-47CE-8B6B-7531657609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81CC92ED-60A6-4945-A86B-D9156B11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6744B30-7223-476F-A991-E3900CAA6F2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126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4F6CD12-C214-4A08-817A-C2A8D1329D7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230D0EC-00D6-4871-B41E-8CB66DA87B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5" y="3024000"/>
            <a:ext cx="10982536" cy="126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7682B0-B96A-4E17-9CF9-69ACAFE320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F3044D-BDF4-4785-96E6-F562B575EF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,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56800" cy="27936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85959" y="1495013"/>
            <a:ext cx="5356800" cy="27936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B0FC1A7-7B4B-447B-99AD-5458F7A1CA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F98DFF1-E929-4661-BEE0-6B8555B6AA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45ED86-B7AE-4627-B994-FAABF8B2BE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09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27936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2792618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2792618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9CE6044-1AC6-4A91-87E8-B53533E2371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15112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itel + Text / Tabelle, Bild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422" y="1562100"/>
            <a:ext cx="11233259" cy="4372841"/>
          </a:xfrm>
          <a:prstGeom prst="rect">
            <a:avLst/>
          </a:prstGeom>
        </p:spPr>
        <p:txBody>
          <a:bodyPr lIns="0" rIns="0"/>
          <a:lstStyle>
            <a:lvl1pPr marL="2857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>
                <a:latin typeface="+mn-lt"/>
              </a:defRPr>
            </a:lvl1pPr>
            <a:lvl2pPr marL="7429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57350" indent="-2857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000250" indent="-171450"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22" y="779158"/>
            <a:ext cx="11233259" cy="639735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3CFE98C3-2FAA-4BA8-8C9A-6822BCCA4E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29" y="6219765"/>
            <a:ext cx="444152" cy="4454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87F6C34-35CC-4615-B4C2-D2E23A8E0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138" y="6219307"/>
            <a:ext cx="409671" cy="468000"/>
          </a:xfrm>
          <a:prstGeom prst="rect">
            <a:avLst/>
          </a:prstGeom>
        </p:spPr>
      </p:pic>
      <p:sp>
        <p:nvSpPr>
          <p:cNvPr id="12" name="Titel 3">
            <a:extLst>
              <a:ext uri="{FF2B5EF4-FFF2-40B4-BE49-F238E27FC236}">
                <a16:creationId xmlns:a16="http://schemas.microsoft.com/office/drawing/2014/main" id="{A33321E7-1D4D-4F33-8F58-BAA548078DE0}"/>
              </a:ext>
            </a:extLst>
          </p:cNvPr>
          <p:cNvSpPr txBox="1">
            <a:spLocks/>
          </p:cNvSpPr>
          <p:nvPr userDrawn="1"/>
        </p:nvSpPr>
        <p:spPr>
          <a:xfrm>
            <a:off x="497422" y="343862"/>
            <a:ext cx="9521652" cy="429622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004A7D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2846709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luss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B2627D8-5177-4652-A3D9-25900D69C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341"/>
          <a:stretch/>
        </p:blipFill>
        <p:spPr>
          <a:xfrm>
            <a:off x="0" y="4140200"/>
            <a:ext cx="12192000" cy="27177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76BA20-381A-4DBA-B724-154B8F7CC1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7" y="5915993"/>
            <a:ext cx="1944000" cy="6848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1C60DCD-6AE9-4FBF-986D-04DF3DB806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9935" y="5892125"/>
            <a:ext cx="2436158" cy="684000"/>
            <a:chOff x="3088004" y="5708535"/>
            <a:chExt cx="3694558" cy="103732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5E37963-F67D-42F0-B26B-CB25F34339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6"/>
            <a:stretch/>
          </p:blipFill>
          <p:spPr>
            <a:xfrm>
              <a:off x="4107179" y="5708535"/>
              <a:ext cx="2675383" cy="103732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0FF187-7D75-4247-9E5C-F0816F21A2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004" y="5708535"/>
              <a:ext cx="909322" cy="1037320"/>
            </a:xfrm>
            <a:prstGeom prst="rect">
              <a:avLst/>
            </a:prstGeom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96483DC1-F1B6-49AE-8E20-159995C9E64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72" y="5892125"/>
            <a:ext cx="2302613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71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ild individuell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4462"/>
            <a:ext cx="12192000" cy="281353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8C8C45B-0590-C7B4-4504-AF5F749CE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9554E58-6C8D-C438-4557-B795D4C2E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Untertitel 2">
            <a:extLst>
              <a:ext uri="{FF2B5EF4-FFF2-40B4-BE49-F238E27FC236}">
                <a16:creationId xmlns:a16="http://schemas.microsoft.com/office/drawing/2014/main" id="{56B27123-8F5C-F2DB-F8F9-639C4EE84C5A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3E08339-CDA6-4998-8203-6D82A84FEF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803F11-8F2D-47CE-8B6B-7531657609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6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rgbClr val="004A7D"/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02DA826B-3C40-6C4D-C9B8-4744798619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2A691E1A-CBB1-B782-9D07-EC4D42689F31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76B5698-7D47-4193-A9DA-28B270A863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34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er Hintergrund">
    <p:bg>
      <p:bgPr>
        <a:gradFill flip="none" rotWithShape="1">
          <a:gsLst>
            <a:gs pos="0">
              <a:srgbClr val="0069B4">
                <a:alpha val="25000"/>
              </a:srgbClr>
            </a:gs>
            <a:gs pos="35000">
              <a:srgbClr val="0069B4"/>
            </a:gs>
            <a:gs pos="15000">
              <a:srgbClr val="0069B4">
                <a:alpha val="70000"/>
              </a:srgbClr>
            </a:gs>
            <a:gs pos="100000">
              <a:srgbClr val="0069B4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  <a:noFill/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D325A48-8474-9C09-4587-372790D5A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9" y="348327"/>
            <a:ext cx="1800000" cy="6360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DB27594-909F-AD69-46E3-8F655F1AE30F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A7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7A7412-90E1-460A-AEE5-9547E9D764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98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8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000" b="0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879BACC-6AFA-9366-6C23-4DBF780B5600}"/>
              </a:ext>
            </a:extLst>
          </p:cNvPr>
          <p:cNvSpPr txBox="1"/>
          <p:nvPr userDrawn="1"/>
        </p:nvSpPr>
        <p:spPr>
          <a:xfrm>
            <a:off x="5278295" y="5732342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Spartan ExtraBold" pitchFamily="2" charset="77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417703-DC8E-AEE4-B1CF-FB23BEB05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DA9FD0-97D6-4538-B0CC-017B9A5BB1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1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6" y="1494000"/>
            <a:ext cx="10982535" cy="432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72AF320-A3F9-45DF-B782-940CBEB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282EAE-BCE7-4455-BD16-370E71874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5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rgbClr val="004A7D"/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02DA826B-3C40-6C4D-C9B8-4744798619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2A691E1A-CBB1-B782-9D07-EC4D42689F31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76B5698-7D47-4193-A9DA-28B270A863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10000" cy="432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2763" y="1495013"/>
            <a:ext cx="53100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90E5163-BE0A-4B2F-A28A-C8DBA93959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F2FE4F-7463-48D7-931C-FEE1B526F0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1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20268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5" y="3787200"/>
            <a:ext cx="10982538" cy="20268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20A59D-D010-4650-8402-FB8188211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C78D196-3515-4800-9B0D-F52C40DAC4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8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432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432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03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81CC92ED-60A6-4945-A86B-D9156B11D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6744B30-7223-476F-A991-E3900CAA6F2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12600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4F6CD12-C214-4A08-817A-C2A8D1329D7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230D0EC-00D6-4871-B41E-8CB66DA87BC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5" y="3024000"/>
            <a:ext cx="10982536" cy="126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7682B0-B96A-4E17-9CF9-69ACAFE320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F3044D-BDF4-4785-96E6-F562B575EF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38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,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56800" cy="27936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85959" y="1495013"/>
            <a:ext cx="5356800" cy="27936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B0FC1A7-7B4B-447B-99AD-5458F7A1CA2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F98DFF1-E929-4661-BEE0-6B8555B6AA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45ED86-B7AE-4627-B994-FAABF8B2BE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39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 1 Faz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2793600"/>
          </a:xfrm>
          <a:prstGeom prst="rect">
            <a:avLst/>
          </a:prstGeom>
          <a:solidFill>
            <a:schemeClr val="accent3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2792618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2792618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9CE6044-1AC6-4A91-87E8-B53533E2371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304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er Hintergrund">
    <p:bg>
      <p:bgPr>
        <a:gradFill flip="none" rotWithShape="1">
          <a:gsLst>
            <a:gs pos="0">
              <a:srgbClr val="0069B4">
                <a:alpha val="25000"/>
              </a:srgbClr>
            </a:gs>
            <a:gs pos="35000">
              <a:srgbClr val="0069B4"/>
            </a:gs>
            <a:gs pos="15000">
              <a:srgbClr val="0069B4">
                <a:alpha val="70000"/>
              </a:srgbClr>
            </a:gs>
            <a:gs pos="100000">
              <a:srgbClr val="0069B4"/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  <a:noFill/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600" b="0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DD325A48-8474-9C09-4587-372790D5A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9" y="348327"/>
            <a:ext cx="1800000" cy="636021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5DB27594-909F-AD69-46E3-8F655F1AE30F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Formatvorlage Titel Vorname Name des Referenten und Einrichtung bearbeiten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7A7412-90E1-460A-AEE5-9547E9D764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8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Autofit/>
          </a:bodyPr>
          <a:lstStyle>
            <a:lvl1pPr algn="l">
              <a:lnSpc>
                <a:spcPct val="120000"/>
              </a:lnSpc>
              <a:defRPr sz="3000" b="0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879BACC-6AFA-9366-6C23-4DBF780B5600}"/>
              </a:ext>
            </a:extLst>
          </p:cNvPr>
          <p:cNvSpPr txBox="1"/>
          <p:nvPr userDrawn="1"/>
        </p:nvSpPr>
        <p:spPr>
          <a:xfrm>
            <a:off x="5278295" y="5732342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417703-DC8E-AEE4-B1CF-FB23BEB05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3" y="348327"/>
            <a:ext cx="1799436" cy="6358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DA9FD0-97D6-4538-B0CC-017B9A5BB1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71" y="270237"/>
            <a:ext cx="3190446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k - 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6" y="1494000"/>
            <a:ext cx="10982535" cy="4320000"/>
          </a:xfrm>
          <a:prstGeom prst="rect">
            <a:avLst/>
          </a:prstGeom>
          <a:noFill/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72AF320-A3F9-45DF-B782-940CBEB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282EAE-BCE7-4455-BD16-370E71874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6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6" y="1494000"/>
            <a:ext cx="10982535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A72AF320-A3F9-45DF-B782-940CBEBD13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282EAE-BCE7-4455-BD16-370E718740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53100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2763" y="1495013"/>
            <a:ext cx="5310000" cy="432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90E5163-BE0A-4B2F-A28A-C8DBA93959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F2FE4F-7463-48D7-931C-FEE1B526F0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öck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>
            <a:extLst>
              <a:ext uri="{FF2B5EF4-FFF2-40B4-BE49-F238E27FC236}">
                <a16:creationId xmlns:a16="http://schemas.microsoft.com/office/drawing/2014/main" id="{23C83711-D7AE-B6FC-12A5-E27D3D5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5F85C43-184F-4DDE-A9C9-6F1187750DC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10982536" cy="20268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201D2C7-70DA-4170-BF21-50E2D7E918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0225" y="3787200"/>
            <a:ext cx="10982538" cy="20268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120A59D-D010-4650-8402-FB8188211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C78D196-3515-4800-9B0D-F52C40DAC4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4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öck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3D5E6CAA-4987-4C2C-A75A-49228950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5B3DF7E-6280-4A5C-8B60-606A99B7576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60225" y="1495013"/>
            <a:ext cx="3481200" cy="432000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A78DC52-EC83-485C-9CFF-42ACCCFB2C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57959" y="1495013"/>
            <a:ext cx="3484800" cy="4320000"/>
          </a:xfrm>
          <a:prstGeom prst="rect">
            <a:avLst/>
          </a:prstGeom>
          <a:solidFill>
            <a:schemeClr val="accent6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02C79E1-A479-4E60-B17B-2BD81563342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7200" y="1495013"/>
            <a:ext cx="3481200" cy="4320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E4DD858-AECF-4B49-BDB9-B64A054CF8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81" y="6116369"/>
            <a:ext cx="574278" cy="57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5D7E6-E261-4166-8071-6523B3F841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98" b="97462" l="1356" r="95993">
                        <a14:foregroundMark x1="48027" y1="16955" x2="48027" y2="16955"/>
                        <a14:foregroundMark x1="51356" y1="4698" x2="51356" y2="4698"/>
                        <a14:foregroundMark x1="34032" y1="19276" x2="34032" y2="19276"/>
                        <a14:foregroundMark x1="62022" y1="18143" x2="62022" y2="18143"/>
                        <a14:foregroundMark x1="75339" y1="25108" x2="75339" y2="25108"/>
                        <a14:foregroundMark x1="87300" y1="43790" x2="87300" y2="43790"/>
                        <a14:foregroundMark x1="88656" y1="30940" x2="88656" y2="30940"/>
                        <a14:foregroundMark x1="38718" y1="85205" x2="38718" y2="85205"/>
                        <a14:foregroundMark x1="19359" y1="74730" x2="19359" y2="74730"/>
                        <a14:foregroundMark x1="95993" y1="27430" x2="95993" y2="27430"/>
                        <a14:foregroundMark x1="48705" y1="95140" x2="48705" y2="95140"/>
                        <a14:foregroundMark x1="1418" y1="72948" x2="1418" y2="72948"/>
                        <a14:foregroundMark x1="47349" y1="97462" x2="47349" y2="97462"/>
                        <a14:backgroundMark x1="35388" y1="17549" x2="35388" y2="175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5257" y="6080369"/>
            <a:ext cx="567525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0046696-EFCE-4764-B2BD-E7914851D544}"/>
              </a:ext>
            </a:extLst>
          </p:cNvPr>
          <p:cNvSpPr/>
          <p:nvPr userDrawn="1"/>
        </p:nvSpPr>
        <p:spPr>
          <a:xfrm>
            <a:off x="0" y="5994000"/>
            <a:ext cx="12191999" cy="864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FBD69-6E57-4E10-B6F4-1F4D658D73AC}" type="slidenum">
              <a:rPr lang="de-DE" smtClean="0">
                <a:latin typeface="+mn-lt"/>
              </a:rPr>
              <a:pPr/>
              <a:t>‹Nr.›</a:t>
            </a:fld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n-lt"/>
              </a:rPr>
              <a:t>Erik Domogalla</a:t>
            </a:r>
          </a:p>
          <a:p>
            <a:r>
              <a:rPr lang="de-DE" dirty="0">
                <a:latin typeface="+mn-lt"/>
              </a:rPr>
              <a:t>Vergleich von Reaktornetzwerkmodellen für die nichtkatalytische Partialoxidation von Erdgas</a:t>
            </a:r>
          </a:p>
        </p:txBody>
      </p:sp>
    </p:spTree>
    <p:extLst>
      <p:ext uri="{BB962C8B-B14F-4D97-AF65-F5344CB8AC3E}">
        <p14:creationId xmlns:p14="http://schemas.microsoft.com/office/powerpoint/2010/main" val="28953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69" r:id="rId2"/>
    <p:sldLayoutId id="2147483691" r:id="rId3"/>
    <p:sldLayoutId id="2147483649" r:id="rId4"/>
    <p:sldLayoutId id="2147483732" r:id="rId5"/>
    <p:sldLayoutId id="2147483682" r:id="rId6"/>
    <p:sldLayoutId id="2147483670" r:id="rId7"/>
    <p:sldLayoutId id="2147483692" r:id="rId8"/>
    <p:sldLayoutId id="2147483665" r:id="rId9"/>
    <p:sldLayoutId id="2147483672" r:id="rId10"/>
    <p:sldLayoutId id="2147483693" r:id="rId11"/>
    <p:sldLayoutId id="2147483695" r:id="rId12"/>
    <p:sldLayoutId id="2147483733" r:id="rId13"/>
    <p:sldLayoutId id="2147483734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0046696-EFCE-4764-B2BD-E7914851D544}"/>
              </a:ext>
            </a:extLst>
          </p:cNvPr>
          <p:cNvSpPr/>
          <p:nvPr userDrawn="1"/>
        </p:nvSpPr>
        <p:spPr>
          <a:xfrm>
            <a:off x="0" y="5994000"/>
            <a:ext cx="12191999" cy="864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1FBD69-6E57-4E10-B6F4-1F4D658D73A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4A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4A7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4A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Name des Referenten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4A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Titel des Vortrages</a:t>
            </a:r>
          </a:p>
        </p:txBody>
      </p:sp>
    </p:spTree>
    <p:extLst>
      <p:ext uri="{BB962C8B-B14F-4D97-AF65-F5344CB8AC3E}">
        <p14:creationId xmlns:p14="http://schemas.microsoft.com/office/powerpoint/2010/main" val="281255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2A242-ECA4-49DC-8D15-7F5EC0C89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135" y="1401247"/>
            <a:ext cx="10397085" cy="1314518"/>
          </a:xfrm>
        </p:spPr>
        <p:txBody>
          <a:bodyPr/>
          <a:lstStyle/>
          <a:p>
            <a:r>
              <a:rPr lang="de-DE" sz="3200" dirty="0"/>
              <a:t>Vergleich von Reaktornetzwerkmodellen für die nichtkatalytische Partialoxidation von Erdgas</a:t>
            </a:r>
            <a:endParaRPr lang="de-DE" sz="32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C064CE-98E4-4AFB-BA6C-CC9611C8D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136" y="3642270"/>
            <a:ext cx="10397084" cy="9999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de-DE" dirty="0"/>
              <a:t>Präsentation einer Studienarbeit</a:t>
            </a:r>
            <a:br>
              <a:rPr lang="de-DE" dirty="0"/>
            </a:br>
            <a:r>
              <a:rPr lang="de-DE" dirty="0"/>
              <a:t>Freiberg den 17.11.2025</a:t>
            </a:r>
          </a:p>
        </p:txBody>
      </p:sp>
    </p:spTree>
    <p:extLst>
      <p:ext uri="{BB962C8B-B14F-4D97-AF65-F5344CB8AC3E}">
        <p14:creationId xmlns:p14="http://schemas.microsoft.com/office/powerpoint/2010/main" val="364376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D677-3BFA-0117-53F4-708320C9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2C3B57-6479-5F53-79AC-D4C2DEBD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eines komplexen reduzierten Modells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A6CA474B-9E2E-5F4C-1F0F-74B6EF236163}"/>
              </a:ext>
            </a:extLst>
          </p:cNvPr>
          <p:cNvSpPr/>
          <p:nvPr/>
        </p:nvSpPr>
        <p:spPr>
          <a:xfrm>
            <a:off x="2701762" y="4979569"/>
            <a:ext cx="896112" cy="877824"/>
          </a:xfrm>
          <a:prstGeom prst="ellipse">
            <a:avLst/>
          </a:prstGeom>
          <a:solidFill>
            <a:srgbClr val="E97132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85AEF927-0B42-5D4F-AA34-4D98B0F5C17D}"/>
              </a:ext>
            </a:extLst>
          </p:cNvPr>
          <p:cNvSpPr/>
          <p:nvPr/>
        </p:nvSpPr>
        <p:spPr>
          <a:xfrm>
            <a:off x="4281388" y="4979569"/>
            <a:ext cx="1097280" cy="877824"/>
          </a:xfrm>
          <a:prstGeom prst="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PFR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BF8DACAF-2F06-0043-B732-3861602C1F1F}"/>
              </a:ext>
            </a:extLst>
          </p:cNvPr>
          <p:cNvCxnSpPr>
            <a:stCxn id="53" idx="6"/>
            <a:endCxn id="54" idx="1"/>
          </p:cNvCxnSpPr>
          <p:nvPr/>
        </p:nvCxnSpPr>
        <p:spPr>
          <a:xfrm>
            <a:off x="3597874" y="5418481"/>
            <a:ext cx="68351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EE566B7-3DEC-666B-2499-3584E989F001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1853910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7DF7771-9C76-2164-F337-72B0C65B3E35}"/>
              </a:ext>
            </a:extLst>
          </p:cNvPr>
          <p:cNvCxnSpPr>
            <a:cxnSpLocks/>
          </p:cNvCxnSpPr>
          <p:nvPr/>
        </p:nvCxnSpPr>
        <p:spPr>
          <a:xfrm>
            <a:off x="5378668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912E6419-5AD1-3B3C-53C9-C06C632ACE92}"/>
              </a:ext>
            </a:extLst>
          </p:cNvPr>
          <p:cNvSpPr/>
          <p:nvPr/>
        </p:nvSpPr>
        <p:spPr>
          <a:xfrm>
            <a:off x="2701762" y="3882289"/>
            <a:ext cx="896112" cy="877824"/>
          </a:xfrm>
          <a:prstGeom prst="ellipse">
            <a:avLst/>
          </a:prstGeom>
          <a:solidFill>
            <a:srgbClr val="E97132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93F0073A-9F07-E54A-0994-9A1686ECFF0F}"/>
              </a:ext>
            </a:extLst>
          </p:cNvPr>
          <p:cNvCxnSpPr>
            <a:cxnSpLocks/>
          </p:cNvCxnSpPr>
          <p:nvPr/>
        </p:nvCxnSpPr>
        <p:spPr>
          <a:xfrm>
            <a:off x="1853910" y="432120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Rechteck 59">
            <a:extLst>
              <a:ext uri="{FF2B5EF4-FFF2-40B4-BE49-F238E27FC236}">
                <a16:creationId xmlns:a16="http://schemas.microsoft.com/office/drawing/2014/main" id="{2B2774E8-C5FB-6A1D-8C44-D3DA28CB52EC}"/>
              </a:ext>
            </a:extLst>
          </p:cNvPr>
          <p:cNvSpPr/>
          <p:nvPr/>
        </p:nvSpPr>
        <p:spPr>
          <a:xfrm>
            <a:off x="6226520" y="4979569"/>
            <a:ext cx="1097280" cy="877824"/>
          </a:xfrm>
          <a:prstGeom prst="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PFR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721B779-897A-9D62-775E-F27814907C09}"/>
              </a:ext>
            </a:extLst>
          </p:cNvPr>
          <p:cNvCxnSpPr>
            <a:cxnSpLocks/>
          </p:cNvCxnSpPr>
          <p:nvPr/>
        </p:nvCxnSpPr>
        <p:spPr>
          <a:xfrm>
            <a:off x="7323800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2" name="Ellipse 61">
            <a:extLst>
              <a:ext uri="{FF2B5EF4-FFF2-40B4-BE49-F238E27FC236}">
                <a16:creationId xmlns:a16="http://schemas.microsoft.com/office/drawing/2014/main" id="{5C11E9B4-56E6-B0A5-2B5C-0571A93801C1}"/>
              </a:ext>
            </a:extLst>
          </p:cNvPr>
          <p:cNvSpPr/>
          <p:nvPr/>
        </p:nvSpPr>
        <p:spPr>
          <a:xfrm>
            <a:off x="4408134" y="3126385"/>
            <a:ext cx="896112" cy="877824"/>
          </a:xfrm>
          <a:prstGeom prst="ellipse">
            <a:avLst/>
          </a:prstGeom>
          <a:solidFill>
            <a:srgbClr val="196B24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BB8E812-7089-508F-354C-C459C84A779E}"/>
              </a:ext>
            </a:extLst>
          </p:cNvPr>
          <p:cNvSpPr/>
          <p:nvPr/>
        </p:nvSpPr>
        <p:spPr>
          <a:xfrm>
            <a:off x="8171652" y="4979569"/>
            <a:ext cx="1097280" cy="877824"/>
          </a:xfrm>
          <a:prstGeom prst="rect">
            <a:avLst/>
          </a:prstGeom>
          <a:solidFill>
            <a:srgbClr val="156082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PFR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09ED8464-4DE2-2861-1853-E4FE96AB91E9}"/>
              </a:ext>
            </a:extLst>
          </p:cNvPr>
          <p:cNvCxnSpPr>
            <a:cxnSpLocks/>
          </p:cNvCxnSpPr>
          <p:nvPr/>
        </p:nvCxnSpPr>
        <p:spPr>
          <a:xfrm>
            <a:off x="9268932" y="5418481"/>
            <a:ext cx="847852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693D4DE0-C9EA-F601-765F-49E3DDF79B66}"/>
              </a:ext>
            </a:extLst>
          </p:cNvPr>
          <p:cNvSpPr/>
          <p:nvPr/>
        </p:nvSpPr>
        <p:spPr>
          <a:xfrm>
            <a:off x="6327104" y="3126385"/>
            <a:ext cx="896112" cy="877824"/>
          </a:xfrm>
          <a:prstGeom prst="ellipse">
            <a:avLst/>
          </a:prstGeom>
          <a:solidFill>
            <a:srgbClr val="196B24">
              <a:lumMod val="75000"/>
            </a:srgb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PSR</a:t>
            </a:r>
          </a:p>
        </p:txBody>
      </p: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D61A0F95-DE76-074D-8329-89A2D2169CD2}"/>
              </a:ext>
            </a:extLst>
          </p:cNvPr>
          <p:cNvCxnSpPr>
            <a:cxnSpLocks/>
            <a:stCxn id="60" idx="3"/>
            <a:endCxn id="65" idx="6"/>
          </p:cNvCxnSpPr>
          <p:nvPr/>
        </p:nvCxnSpPr>
        <p:spPr>
          <a:xfrm flipH="1" flipV="1">
            <a:off x="7223216" y="3565297"/>
            <a:ext cx="100584" cy="1853184"/>
          </a:xfrm>
          <a:prstGeom prst="bentConnector3">
            <a:avLst>
              <a:gd name="adj1" fmla="val -227273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422716A-664E-4BE4-C7C7-E4B0671A2784}"/>
              </a:ext>
            </a:extLst>
          </p:cNvPr>
          <p:cNvCxnSpPr>
            <a:cxnSpLocks/>
            <a:stCxn id="65" idx="2"/>
            <a:endCxn id="62" idx="6"/>
          </p:cNvCxnSpPr>
          <p:nvPr/>
        </p:nvCxnSpPr>
        <p:spPr>
          <a:xfrm flipH="1">
            <a:off x="5304246" y="3565297"/>
            <a:ext cx="102285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841675FA-246B-030A-70E6-0DF53E546BD9}"/>
              </a:ext>
            </a:extLst>
          </p:cNvPr>
          <p:cNvCxnSpPr>
            <a:cxnSpLocks/>
            <a:stCxn id="65" idx="2"/>
            <a:endCxn id="60" idx="1"/>
          </p:cNvCxnSpPr>
          <p:nvPr/>
        </p:nvCxnSpPr>
        <p:spPr>
          <a:xfrm rot="10800000" flipV="1">
            <a:off x="6226520" y="3565297"/>
            <a:ext cx="100584" cy="1853184"/>
          </a:xfrm>
          <a:prstGeom prst="bentConnector3">
            <a:avLst>
              <a:gd name="adj1" fmla="val 327273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F31730B0-4472-4BAF-73FF-480265B084E5}"/>
              </a:ext>
            </a:extLst>
          </p:cNvPr>
          <p:cNvCxnSpPr>
            <a:cxnSpLocks/>
            <a:stCxn id="54" idx="3"/>
            <a:endCxn id="62" idx="4"/>
          </p:cNvCxnSpPr>
          <p:nvPr/>
        </p:nvCxnSpPr>
        <p:spPr>
          <a:xfrm flipH="1" flipV="1">
            <a:off x="4856190" y="4004209"/>
            <a:ext cx="522478" cy="1414272"/>
          </a:xfrm>
          <a:prstGeom prst="bentConnector4">
            <a:avLst>
              <a:gd name="adj1" fmla="val -43753"/>
              <a:gd name="adj2" fmla="val 65517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Verbinder: gewinkelt 69">
            <a:extLst>
              <a:ext uri="{FF2B5EF4-FFF2-40B4-BE49-F238E27FC236}">
                <a16:creationId xmlns:a16="http://schemas.microsoft.com/office/drawing/2014/main" id="{F50CF0AE-C9FB-81FD-D35E-D54CAC17E3F9}"/>
              </a:ext>
            </a:extLst>
          </p:cNvPr>
          <p:cNvCxnSpPr>
            <a:cxnSpLocks/>
            <a:stCxn id="62" idx="2"/>
            <a:endCxn id="54" idx="1"/>
          </p:cNvCxnSpPr>
          <p:nvPr/>
        </p:nvCxnSpPr>
        <p:spPr>
          <a:xfrm rot="10800000" flipV="1">
            <a:off x="4281388" y="3565297"/>
            <a:ext cx="126746" cy="1853184"/>
          </a:xfrm>
          <a:prstGeom prst="bentConnector3">
            <a:avLst>
              <a:gd name="adj1" fmla="val 280361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Verbinder: gewinkelt 70">
            <a:extLst>
              <a:ext uri="{FF2B5EF4-FFF2-40B4-BE49-F238E27FC236}">
                <a16:creationId xmlns:a16="http://schemas.microsoft.com/office/drawing/2014/main" id="{3AD72DF0-6D87-A8EA-CA7B-91810C09F6B1}"/>
              </a:ext>
            </a:extLst>
          </p:cNvPr>
          <p:cNvCxnSpPr>
            <a:cxnSpLocks/>
            <a:stCxn id="58" idx="6"/>
            <a:endCxn id="54" idx="1"/>
          </p:cNvCxnSpPr>
          <p:nvPr/>
        </p:nvCxnSpPr>
        <p:spPr>
          <a:xfrm>
            <a:off x="3597874" y="4321201"/>
            <a:ext cx="683514" cy="1097280"/>
          </a:xfrm>
          <a:prstGeom prst="bentConnector3">
            <a:avLst>
              <a:gd name="adj1" fmla="val 33277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B636913E-AA78-5F69-984D-E46AEFAE402A}"/>
              </a:ext>
            </a:extLst>
          </p:cNvPr>
          <p:cNvCxnSpPr>
            <a:cxnSpLocks/>
            <a:stCxn id="62" idx="2"/>
            <a:endCxn id="58" idx="0"/>
          </p:cNvCxnSpPr>
          <p:nvPr/>
        </p:nvCxnSpPr>
        <p:spPr>
          <a:xfrm rot="10800000" flipV="1">
            <a:off x="3149818" y="3565297"/>
            <a:ext cx="1258316" cy="316992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50E84951-C204-8E85-8DD9-A359109186F3}"/>
              </a:ext>
            </a:extLst>
          </p:cNvPr>
          <p:cNvCxnSpPr>
            <a:cxnSpLocks/>
            <a:stCxn id="63" idx="1"/>
            <a:endCxn id="62" idx="6"/>
          </p:cNvCxnSpPr>
          <p:nvPr/>
        </p:nvCxnSpPr>
        <p:spPr>
          <a:xfrm rot="10800000">
            <a:off x="5304246" y="3565297"/>
            <a:ext cx="2867406" cy="1853184"/>
          </a:xfrm>
          <a:prstGeom prst="bentConnector3">
            <a:avLst>
              <a:gd name="adj1" fmla="val 2187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4">
            <a:extLst>
              <a:ext uri="{FF2B5EF4-FFF2-40B4-BE49-F238E27FC236}">
                <a16:creationId xmlns:a16="http://schemas.microsoft.com/office/drawing/2014/main" id="{5FDDF98C-9E70-F3C1-C21C-28A20BB5C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 r="22109" b="9360"/>
          <a:stretch/>
        </p:blipFill>
        <p:spPr>
          <a:xfrm>
            <a:off x="545813" y="1148193"/>
            <a:ext cx="2405945" cy="1801091"/>
          </a:xfrm>
          <a:prstGeom prst="rect">
            <a:avLst/>
          </a:prstGeom>
        </p:spPr>
      </p:pic>
      <p:pic>
        <p:nvPicPr>
          <p:cNvPr id="22" name="Picture 28">
            <a:extLst>
              <a:ext uri="{FF2B5EF4-FFF2-40B4-BE49-F238E27FC236}">
                <a16:creationId xmlns:a16="http://schemas.microsoft.com/office/drawing/2014/main" id="{B58E40C8-9FD0-D60D-2ADF-AE6CCD455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t="11009" r="20464" b="10324"/>
          <a:stretch/>
        </p:blipFill>
        <p:spPr>
          <a:xfrm>
            <a:off x="3803940" y="1059889"/>
            <a:ext cx="2724728" cy="1977695"/>
          </a:xfrm>
          <a:prstGeom prst="rect">
            <a:avLst/>
          </a:prstGeom>
        </p:spPr>
      </p:pic>
      <p:pic>
        <p:nvPicPr>
          <p:cNvPr id="23" name="Picture 37">
            <a:extLst>
              <a:ext uri="{FF2B5EF4-FFF2-40B4-BE49-F238E27FC236}">
                <a16:creationId xmlns:a16="http://schemas.microsoft.com/office/drawing/2014/main" id="{470FB8E9-D6A3-7704-71CC-D8036657E7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0" r="2770" b="25387"/>
          <a:stretch/>
        </p:blipFill>
        <p:spPr>
          <a:xfrm>
            <a:off x="7223216" y="1308863"/>
            <a:ext cx="4161861" cy="16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8" grpId="0" animBg="1"/>
      <p:bldP spid="60" grpId="0" animBg="1"/>
      <p:bldP spid="62" grpId="0" animBg="1"/>
      <p:bldP spid="63" grpId="0" animBg="1"/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695D4-AE7B-79A1-CE2F-9B216F748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D972736-FB79-6ACC-72CB-00C6D910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Ergebnisse der verschiedenen Reduzierten Modelle I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D3E1316-53C6-41F5-B7C9-2E211BE58C7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9238" y="1146792"/>
            <a:ext cx="5335773" cy="2133011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Alle Modelle liefern ähnliche Ergebnisse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Lineare ROMs: hohe Genauigkeit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Erhöhte Genauigkeit durch zusätzliche </a:t>
            </a:r>
            <a:r>
              <a:rPr lang="de-DE" dirty="0" err="1"/>
              <a:t>Rezirkulationszone</a:t>
            </a:r>
            <a:endParaRPr lang="de-DE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Methanschlupf durch Modell 4 sehr gut beschrieben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Modell 5 höchste Ungenauigkeit 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051C55DA-EE83-42D8-5865-8941B7A63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259701"/>
              </p:ext>
            </p:extLst>
          </p:nvPr>
        </p:nvGraphicFramePr>
        <p:xfrm>
          <a:off x="6251493" y="3560689"/>
          <a:ext cx="5335773" cy="236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15">
                  <a:extLst>
                    <a:ext uri="{9D8B030D-6E8A-4147-A177-3AD203B41FA5}">
                      <a16:colId xmlns:a16="http://schemas.microsoft.com/office/drawing/2014/main" val="2177268053"/>
                    </a:ext>
                  </a:extLst>
                </a:gridCol>
                <a:gridCol w="1786429">
                  <a:extLst>
                    <a:ext uri="{9D8B030D-6E8A-4147-A177-3AD203B41FA5}">
                      <a16:colId xmlns:a16="http://schemas.microsoft.com/office/drawing/2014/main" val="453865648"/>
                    </a:ext>
                  </a:extLst>
                </a:gridCol>
                <a:gridCol w="1786429">
                  <a:extLst>
                    <a:ext uri="{9D8B030D-6E8A-4147-A177-3AD203B41FA5}">
                      <a16:colId xmlns:a16="http://schemas.microsoft.com/office/drawing/2014/main" val="737567678"/>
                    </a:ext>
                  </a:extLst>
                </a:gridCol>
              </a:tblGrid>
              <a:tr h="337800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MSE Wert (mittlerer quadratischer Fehler)</a:t>
                      </a:r>
                    </a:p>
                  </a:txBody>
                  <a:tcPr marL="28434" marR="28434" marT="28434" marB="0" anchor="b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28434" marR="28434" marT="28434" marB="0" anchor="b"/>
                </a:tc>
                <a:tc hMerge="1"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1733935611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Modell</a:t>
                      </a:r>
                      <a:endParaRPr lang="de-DE" sz="1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ohne CO2</a:t>
                      </a:r>
                      <a:endParaRPr lang="de-DE" sz="1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mit CO2</a:t>
                      </a:r>
                      <a:endParaRPr lang="de-DE" sz="1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>
                    <a:solidFill>
                      <a:srgbClr val="006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947579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723235469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2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1220171996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>
                          <a:effectLst/>
                        </a:rPr>
                        <a:t>0,00007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1" u="none" strike="noStrike" dirty="0">
                          <a:effectLst/>
                        </a:rPr>
                        <a:t>0,00013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2040474524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4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1" u="none" strike="noStrike" dirty="0">
                          <a:effectLst/>
                        </a:rPr>
                        <a:t>0,00004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259741011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0,00029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42827817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A2C54AF2-C489-C669-2320-C5AB35469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94" y="932711"/>
            <a:ext cx="5335773" cy="2561171"/>
          </a:xfrm>
          <a:prstGeom prst="rect">
            <a:avLst/>
          </a:prstGeom>
          <a:noFill/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9F3AE9E-5F87-9C3D-40C6-9F94B1FBA0DA}"/>
              </a:ext>
            </a:extLst>
          </p:cNvPr>
          <p:cNvSpPr txBox="1">
            <a:spLocks/>
          </p:cNvSpPr>
          <p:nvPr/>
        </p:nvSpPr>
        <p:spPr>
          <a:xfrm>
            <a:off x="428211" y="3493883"/>
            <a:ext cx="5356800" cy="2068718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Abschätzen der Abweichung mit MSE (mittlerer quadratischer Fehler)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Nur berücksichtigen der Produktgaszusammensetzung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1800" dirty="0"/>
              <a:t>Temperaturen alle in gleicher Größenordnung, daher kaum Relevanz für Vergleich</a:t>
            </a:r>
          </a:p>
        </p:txBody>
      </p:sp>
    </p:spTree>
    <p:extLst>
      <p:ext uri="{BB962C8B-B14F-4D97-AF65-F5344CB8AC3E}">
        <p14:creationId xmlns:p14="http://schemas.microsoft.com/office/powerpoint/2010/main" val="255791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CE400-776B-C2A1-7DFB-1D8D00755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13E94AB-75A0-27E0-C01E-43EA5E62D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Ergebnisse der verschiedenen Reduzierten Modelle II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30E69F2-C750-BF99-13B2-735CE438656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9238" y="1146793"/>
            <a:ext cx="5335773" cy="1870728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MSE berücksichtigt alle Größen gleich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Methanschlupf in Praxis deutlich wichtiger (u. a. wegen nachgeschalteter Gasreinigungs-anlagen)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Daher Methanschlupf wichtiges Kriterium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Modell 4 genauestes Ergebnis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18CA2772-77CD-F61C-4E9D-68260F4F8113}"/>
              </a:ext>
            </a:extLst>
          </p:cNvPr>
          <p:cNvGraphicFramePr>
            <a:graphicFrameLocks noGrp="1"/>
          </p:cNvGraphicFramePr>
          <p:nvPr/>
        </p:nvGraphicFramePr>
        <p:xfrm>
          <a:off x="6251493" y="3560689"/>
          <a:ext cx="5335773" cy="236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915">
                  <a:extLst>
                    <a:ext uri="{9D8B030D-6E8A-4147-A177-3AD203B41FA5}">
                      <a16:colId xmlns:a16="http://schemas.microsoft.com/office/drawing/2014/main" val="2177268053"/>
                    </a:ext>
                  </a:extLst>
                </a:gridCol>
                <a:gridCol w="1786429">
                  <a:extLst>
                    <a:ext uri="{9D8B030D-6E8A-4147-A177-3AD203B41FA5}">
                      <a16:colId xmlns:a16="http://schemas.microsoft.com/office/drawing/2014/main" val="453865648"/>
                    </a:ext>
                  </a:extLst>
                </a:gridCol>
                <a:gridCol w="1786429">
                  <a:extLst>
                    <a:ext uri="{9D8B030D-6E8A-4147-A177-3AD203B41FA5}">
                      <a16:colId xmlns:a16="http://schemas.microsoft.com/office/drawing/2014/main" val="737567678"/>
                    </a:ext>
                  </a:extLst>
                </a:gridCol>
              </a:tblGrid>
              <a:tr h="337800"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MSE Wert (mittlerer quadratischer Fehler)</a:t>
                      </a:r>
                    </a:p>
                  </a:txBody>
                  <a:tcPr marL="28434" marR="28434" marT="28434" marB="0" anchor="b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28434" marR="28434" marT="28434" marB="0" anchor="b"/>
                </a:tc>
                <a:tc hMerge="1"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1733935611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Modell</a:t>
                      </a:r>
                      <a:endParaRPr lang="de-DE" sz="1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ohne CO2</a:t>
                      </a:r>
                      <a:endParaRPr lang="de-DE" sz="1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mit CO2</a:t>
                      </a:r>
                      <a:endParaRPr lang="de-DE" sz="1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>
                    <a:solidFill>
                      <a:srgbClr val="006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947579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723235469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2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1220171996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3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>
                          <a:effectLst/>
                        </a:rPr>
                        <a:t>0,00007</a:t>
                      </a:r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1" u="none" strike="noStrike" dirty="0">
                          <a:effectLst/>
                        </a:rPr>
                        <a:t>0,00013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2040474524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4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b="1" u="none" strike="noStrike" dirty="0">
                          <a:effectLst/>
                        </a:rPr>
                        <a:t>0,00004</a:t>
                      </a:r>
                      <a:endParaRPr lang="de-DE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0,00021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259741011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5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0,00018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de-DE" sz="1800" u="none" strike="noStrike" dirty="0">
                          <a:effectLst/>
                        </a:rPr>
                        <a:t>0,00029</a:t>
                      </a:r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434" marR="28434" marT="28434" marB="0" anchor="b"/>
                </a:tc>
                <a:extLst>
                  <a:ext uri="{0D108BD9-81ED-4DB2-BD59-A6C34878D82A}">
                    <a16:rowId xmlns:a16="http://schemas.microsoft.com/office/drawing/2014/main" val="42827817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05C340B9-4D51-557A-28B0-77626BF2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94" y="932711"/>
            <a:ext cx="5335773" cy="2561171"/>
          </a:xfrm>
          <a:prstGeom prst="rect">
            <a:avLst/>
          </a:prstGeom>
          <a:noFill/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CAFEF8A-180C-C960-D862-3D0830D7E0DF}"/>
              </a:ext>
            </a:extLst>
          </p:cNvPr>
          <p:cNvSpPr txBox="1">
            <a:spLocks/>
          </p:cNvSpPr>
          <p:nvPr/>
        </p:nvSpPr>
        <p:spPr>
          <a:xfrm>
            <a:off x="428211" y="3557382"/>
            <a:ext cx="5356800" cy="2133012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Komplexestes Modell höchste Ungenauigkeit durch: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erhöhte Anzahl der (falschen) Annahmen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erhöhte Anzahl numerischer Berechnungen (eventuell </a:t>
            </a:r>
            <a:r>
              <a:rPr lang="de-DE" dirty="0" err="1"/>
              <a:t>Diskretisierungsfehler</a:t>
            </a:r>
            <a:r>
              <a:rPr lang="de-DE" dirty="0"/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Annahmen hohes Gewicht weil Modell 1 – 4 bereits sehr gut sind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83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B0FC-6402-C91D-C755-37918BAFF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19A80D8-E0D2-141F-E162-A744EFBA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 lIns="0" tIns="0">
            <a:normAutofit/>
          </a:bodyPr>
          <a:lstStyle/>
          <a:p>
            <a:r>
              <a:rPr lang="de-DE" b="1" i="0" kern="1200">
                <a:latin typeface="+mn-lt"/>
                <a:ea typeface="+mj-ea"/>
                <a:cs typeface="+mj-cs"/>
              </a:rPr>
              <a:t>Parameterstudie: Variation des CO</a:t>
            </a:r>
            <a:r>
              <a:rPr lang="de-DE" b="1" i="0" kern="1200" baseline="-25000">
                <a:latin typeface="+mn-lt"/>
                <a:ea typeface="+mj-ea"/>
                <a:cs typeface="+mj-cs"/>
              </a:rPr>
              <a:t>2</a:t>
            </a:r>
            <a:r>
              <a:rPr lang="de-DE" b="1" i="0" kern="1200">
                <a:latin typeface="+mn-lt"/>
                <a:ea typeface="+mj-ea"/>
                <a:cs typeface="+mj-cs"/>
              </a:rPr>
              <a:t>-Feedmassenstroms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BCCF2A2-13A2-E071-71F0-AF62128A609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5" y="1495013"/>
            <a:ext cx="5356800" cy="2793600"/>
          </a:xfrm>
        </p:spPr>
        <p:txBody>
          <a:bodyPr lIns="108000" tIns="54000" rIns="108000" bIns="36000">
            <a:normAutofit/>
          </a:bodyPr>
          <a:lstStyle/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Ziel: Optimierung des Prozesses durch Parameterstudie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Variation des CO</a:t>
            </a:r>
            <a:r>
              <a:rPr lang="de-DE" baseline="-25000" dirty="0"/>
              <a:t>2</a:t>
            </a:r>
            <a:r>
              <a:rPr lang="de-DE" dirty="0"/>
              <a:t>-Massenstroms im Feed 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Relevante Größen: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Methanschlupf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CO</a:t>
            </a:r>
            <a:r>
              <a:rPr lang="de-DE" sz="1800" baseline="-25000" dirty="0"/>
              <a:t>2</a:t>
            </a:r>
            <a:r>
              <a:rPr lang="de-DE" sz="1800" dirty="0"/>
              <a:t>-Bilanz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H</a:t>
            </a:r>
            <a:r>
              <a:rPr lang="de-DE" sz="1800" baseline="-25000" dirty="0"/>
              <a:t>2</a:t>
            </a:r>
            <a:r>
              <a:rPr lang="de-DE" sz="1800" dirty="0"/>
              <a:t>/CO-Verhältnis</a:t>
            </a:r>
          </a:p>
          <a:p>
            <a:pPr marL="971550" lvl="1" indent="-285750">
              <a:spcAft>
                <a:spcPts val="600"/>
              </a:spcAft>
              <a:buClr>
                <a:schemeClr val="tx1"/>
              </a:buClr>
            </a:pPr>
            <a:r>
              <a:rPr lang="de-DE" sz="1800" dirty="0"/>
              <a:t>Temperaturen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1F89ED-1473-3078-240C-83508270E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36" y="1495013"/>
            <a:ext cx="3934645" cy="2793600"/>
          </a:xfrm>
          <a:prstGeom prst="rect">
            <a:avLst/>
          </a:prstGeom>
          <a:noFill/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9DC39CB-3F43-AD84-5C0D-E927691B2EAF}"/>
              </a:ext>
            </a:extLst>
          </p:cNvPr>
          <p:cNvSpPr txBox="1">
            <a:spLocks/>
          </p:cNvSpPr>
          <p:nvPr/>
        </p:nvSpPr>
        <p:spPr>
          <a:xfrm>
            <a:off x="760224" y="4554000"/>
            <a:ext cx="10982535" cy="1260000"/>
          </a:xfrm>
          <a:prstGeom prst="rect">
            <a:avLst/>
          </a:prstGeom>
          <a:solidFill>
            <a:srgbClr val="B4D8AE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Höherer CO</a:t>
            </a:r>
            <a:r>
              <a:rPr lang="de-DE" baseline="-25000" dirty="0"/>
              <a:t>2</a:t>
            </a:r>
            <a:r>
              <a:rPr lang="de-DE" dirty="0"/>
              <a:t>-Feedstrom führt zu höherem Verbrauch von CO</a:t>
            </a:r>
            <a:r>
              <a:rPr lang="de-DE" baseline="-25000" dirty="0"/>
              <a:t>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H</a:t>
            </a:r>
            <a:r>
              <a:rPr lang="de-DE" baseline="-25000" dirty="0"/>
              <a:t>2</a:t>
            </a:r>
            <a:r>
              <a:rPr lang="de-DE" dirty="0"/>
              <a:t>/CO-Verhältnis sinkt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gute Lage des Betriebspunktes, höhere Zugabe CO</a:t>
            </a:r>
            <a:r>
              <a:rPr lang="de-DE" baseline="-25000" dirty="0"/>
              <a:t>2</a:t>
            </a:r>
            <a:r>
              <a:rPr lang="de-DE" dirty="0"/>
              <a:t> nicht mehr Umsatz</a:t>
            </a:r>
          </a:p>
        </p:txBody>
      </p:sp>
    </p:spTree>
    <p:extLst>
      <p:ext uri="{BB962C8B-B14F-4D97-AF65-F5344CB8AC3E}">
        <p14:creationId xmlns:p14="http://schemas.microsoft.com/office/powerpoint/2010/main" val="4179797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7A49-4D7D-4EA0-3E6F-8DB4EB29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5552C9-1B6E-3D66-F806-8D48B911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 lIns="0" tIns="0">
            <a:normAutofit/>
          </a:bodyPr>
          <a:lstStyle/>
          <a:p>
            <a:r>
              <a:rPr lang="de-DE" b="1" i="0" kern="1200" dirty="0"/>
              <a:t>Zusammenfassung und Fazit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C2A5C7-FDF2-25FA-B5FE-C25A5F6AC8B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5" y="1506072"/>
            <a:ext cx="5310000" cy="3829721"/>
          </a:xfrm>
        </p:spPr>
        <p:txBody>
          <a:bodyPr lIns="108000" tIns="54000" rIns="108000" bIns="36000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Vergleich von fünf detaillierten Reaktionsmechanismen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Kaum Einfluss des Mechanismus auf die Produktzusammensetzungen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Entwicklung fünf unterschiedlich komplexer reduzierter Modelle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Erweiterte Modelle potenziell genauer, aber abhängig von überprüfbaren Annahmen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Anwendung der Modelle in einer Parameterstudie zur Bestimmung optimaler Betriebsbedingungen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AFBC65FF-E2CF-5221-6ADD-9E63DF25AE37}"/>
              </a:ext>
            </a:extLst>
          </p:cNvPr>
          <p:cNvSpPr txBox="1">
            <a:spLocks/>
          </p:cNvSpPr>
          <p:nvPr/>
        </p:nvSpPr>
        <p:spPr>
          <a:xfrm>
            <a:off x="6251494" y="1506071"/>
            <a:ext cx="5335773" cy="3829721"/>
          </a:xfrm>
          <a:prstGeom prst="rect">
            <a:avLst/>
          </a:prstGeom>
          <a:solidFill>
            <a:srgbClr val="B4D8AE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Reduzierte Modelle liefern trotz Vereinfachung robuste und zuverlässige Ergebnisse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Mechanismenauswahl</a:t>
            </a:r>
            <a:r>
              <a:rPr lang="de-DE" dirty="0"/>
              <a:t> hat nur geringen Einfluss → ROMs gut geeignet für </a:t>
            </a:r>
            <a:r>
              <a:rPr lang="de-DE" dirty="0" err="1"/>
              <a:t>POx</a:t>
            </a:r>
            <a:r>
              <a:rPr lang="de-DE" dirty="0"/>
              <a:t>-Simulationen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Erweiterungen verbessern Genauigkeit, sollten jedoch nur bei validen Annahmen eingesetzt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Parameterstudie bestätigt Modellgüte und zeigt klare optimale Betriebsbereiche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entwickelten Modelle bilden eine solide Grundlage zur Prozessoptimierung und CO₂-Verwertung in der </a:t>
            </a:r>
            <a:r>
              <a:rPr lang="de-DE" dirty="0" err="1"/>
              <a:t>POx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19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73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EAC69-FD65-F854-D5FC-FE32D6572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AF8D0-0F6A-9358-23FB-B1FFC9BA9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Für eventuelle Nachfragen: Mechanismen</a:t>
            </a:r>
          </a:p>
        </p:txBody>
      </p:sp>
      <p:pic>
        <p:nvPicPr>
          <p:cNvPr id="7" name="Grafik 6" descr="Ein Bild, das Text, Reihe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122D78C6-DFCF-F7E3-BCA9-F97712FFC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084001"/>
            <a:ext cx="6351650" cy="2646521"/>
          </a:xfrm>
          <a:prstGeom prst="rect">
            <a:avLst/>
          </a:prstGeom>
        </p:spPr>
      </p:pic>
      <p:pic>
        <p:nvPicPr>
          <p:cNvPr id="9" name="Grafik 8" descr="Ein Bild, das Text, Diagramm, Reihe, Zahl enthält.&#10;&#10;KI-generierte Inhalte können fehlerhaft sein.">
            <a:extLst>
              <a:ext uri="{FF2B5EF4-FFF2-40B4-BE49-F238E27FC236}">
                <a16:creationId xmlns:a16="http://schemas.microsoft.com/office/drawing/2014/main" id="{C951DCE8-671C-AEB2-D78B-25FEED5C5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9" y="3730522"/>
            <a:ext cx="9865555" cy="246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3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B2AE0-5D57-2505-B3E8-75E12545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69" y="532176"/>
            <a:ext cx="4016880" cy="781764"/>
          </a:xfrm>
        </p:spPr>
        <p:txBody>
          <a:bodyPr/>
          <a:lstStyle/>
          <a:p>
            <a:r>
              <a:rPr lang="de-DE" dirty="0"/>
              <a:t>Für eventuelle Nachfragen: Mechanismen</a:t>
            </a:r>
          </a:p>
        </p:txBody>
      </p:sp>
      <p:pic>
        <p:nvPicPr>
          <p:cNvPr id="6" name="Grafik 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8EC0BED-83FC-E379-59FF-A44E4A072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48" y="84908"/>
            <a:ext cx="7798351" cy="3188964"/>
          </a:xfrm>
          <a:prstGeom prst="rect">
            <a:avLst/>
          </a:prstGeom>
        </p:spPr>
      </p:pic>
      <p:pic>
        <p:nvPicPr>
          <p:cNvPr id="8" name="Grafik 7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D3CD29EF-14A4-F9B3-D9E6-BB93BC3F4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49" y="3188964"/>
            <a:ext cx="6667640" cy="33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7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8E117-3F63-4E0C-187B-EE7E1B0C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A056B-E098-3375-D461-87580180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4091906" cy="781764"/>
          </a:xfrm>
        </p:spPr>
        <p:txBody>
          <a:bodyPr/>
          <a:lstStyle/>
          <a:p>
            <a:r>
              <a:rPr lang="de-DE" dirty="0"/>
              <a:t>Für eventuelle Nachfragen:</a:t>
            </a:r>
            <a:br>
              <a:rPr lang="de-DE" dirty="0"/>
            </a:br>
            <a:r>
              <a:rPr lang="de-DE" dirty="0"/>
              <a:t>Erweiterungen</a:t>
            </a:r>
          </a:p>
        </p:txBody>
      </p:sp>
      <p:pic>
        <p:nvPicPr>
          <p:cNvPr id="4" name="Grafik 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1CBA3703-B948-F241-A971-50FE08137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81" y="3251203"/>
            <a:ext cx="6921511" cy="3460756"/>
          </a:xfrm>
          <a:prstGeom prst="rect">
            <a:avLst/>
          </a:prstGeom>
        </p:spPr>
      </p:pic>
      <p:pic>
        <p:nvPicPr>
          <p:cNvPr id="6" name="Grafik 5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6ACECA9-D81A-1D05-A067-CFF377D76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57" y="0"/>
            <a:ext cx="6921511" cy="3460756"/>
          </a:xfrm>
          <a:prstGeom prst="rect">
            <a:avLst/>
          </a:prstGeo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6EA6CEB9-8071-71C3-140E-7D163E670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02778"/>
              </p:ext>
            </p:extLst>
          </p:nvPr>
        </p:nvGraphicFramePr>
        <p:xfrm>
          <a:off x="760227" y="1593707"/>
          <a:ext cx="348547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739">
                  <a:extLst>
                    <a:ext uri="{9D8B030D-6E8A-4147-A177-3AD203B41FA5}">
                      <a16:colId xmlns:a16="http://schemas.microsoft.com/office/drawing/2014/main" val="2832083529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64704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Rechenzeit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55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42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88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32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31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800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74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3449-56C7-5611-7089-B6F99251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5149C-CFE9-81C1-6DDF-6B3E33DA5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Für eventuelle Nachfragen: Parameterstudie</a:t>
            </a:r>
          </a:p>
        </p:txBody>
      </p:sp>
      <p:pic>
        <p:nvPicPr>
          <p:cNvPr id="4" name="Grafik 3" descr="Ein Bild, das Reihe, Diagramm, Text, Zahl enthält.&#10;&#10;KI-generierte Inhalte können fehlerhaft sein.">
            <a:extLst>
              <a:ext uri="{FF2B5EF4-FFF2-40B4-BE49-F238E27FC236}">
                <a16:creationId xmlns:a16="http://schemas.microsoft.com/office/drawing/2014/main" id="{7E81DDEE-55B1-20A6-9987-95D87A252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"/>
          <a:stretch>
            <a:fillRect/>
          </a:stretch>
        </p:blipFill>
        <p:spPr>
          <a:xfrm>
            <a:off x="547134" y="1403923"/>
            <a:ext cx="5764374" cy="3006152"/>
          </a:xfrm>
          <a:prstGeom prst="rect">
            <a:avLst/>
          </a:prstGeom>
          <a:noFill/>
        </p:spPr>
      </p:pic>
      <p:pic>
        <p:nvPicPr>
          <p:cNvPr id="5" name="Grafik 4" descr="Ein Bild, das Text, Reihe, Diagramm, Zahl enthält.&#10;&#10;KI-generierte Inhalte können fehlerhaft sein.">
            <a:extLst>
              <a:ext uri="{FF2B5EF4-FFF2-40B4-BE49-F238E27FC236}">
                <a16:creationId xmlns:a16="http://schemas.microsoft.com/office/drawing/2014/main" id="{D6359963-344A-B068-72B7-9743F0E58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63" y="1403923"/>
            <a:ext cx="5310000" cy="33453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806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3CAD2-8F7A-75FB-B18F-377D622C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el 2">
            <a:extLst>
              <a:ext uri="{FF2B5EF4-FFF2-40B4-BE49-F238E27FC236}">
                <a16:creationId xmlns:a16="http://schemas.microsoft.com/office/drawing/2014/main" id="{7EEF54C0-C90C-1651-4951-9312320CE536}"/>
              </a:ext>
            </a:extLst>
          </p:cNvPr>
          <p:cNvSpPr txBox="1">
            <a:spLocks/>
          </p:cNvSpPr>
          <p:nvPr/>
        </p:nvSpPr>
        <p:spPr>
          <a:xfrm>
            <a:off x="760226" y="532176"/>
            <a:ext cx="10982536" cy="781764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004A7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/>
              <a:t>Motivation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C7C61CDC-9EDF-40F0-42AA-1F4A220B6AA6}"/>
              </a:ext>
            </a:extLst>
          </p:cNvPr>
          <p:cNvSpPr txBox="1">
            <a:spLocks/>
          </p:cNvSpPr>
          <p:nvPr/>
        </p:nvSpPr>
        <p:spPr>
          <a:xfrm>
            <a:off x="8142762" y="990090"/>
            <a:ext cx="3600000" cy="5067454"/>
          </a:xfrm>
          <a:prstGeom prst="rect">
            <a:avLst/>
          </a:prstGeom>
          <a:solidFill>
            <a:srgbClr val="A1D9EF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680F572-BE23-F3CB-661C-534173326C8F}"/>
              </a:ext>
            </a:extLst>
          </p:cNvPr>
          <p:cNvSpPr txBox="1">
            <a:spLocks/>
          </p:cNvSpPr>
          <p:nvPr/>
        </p:nvSpPr>
        <p:spPr>
          <a:xfrm>
            <a:off x="4201316" y="923058"/>
            <a:ext cx="3600000" cy="5134485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B7F277D-C30A-AF05-D600-555E76B4817D}"/>
              </a:ext>
            </a:extLst>
          </p:cNvPr>
          <p:cNvSpPr txBox="1">
            <a:spLocks/>
          </p:cNvSpPr>
          <p:nvPr/>
        </p:nvSpPr>
        <p:spPr>
          <a:xfrm>
            <a:off x="259870" y="923058"/>
            <a:ext cx="3600000" cy="5134485"/>
          </a:xfrm>
          <a:prstGeom prst="rect">
            <a:avLst/>
          </a:prstGeom>
          <a:solidFill>
            <a:srgbClr val="B4D8AE"/>
          </a:solidFill>
        </p:spPr>
        <p:txBody>
          <a:bodyPr lIns="0" rIns="0"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971FF96-FB68-E197-4674-17249CB3024C}"/>
              </a:ext>
            </a:extLst>
          </p:cNvPr>
          <p:cNvSpPr txBox="1"/>
          <p:nvPr/>
        </p:nvSpPr>
        <p:spPr>
          <a:xfrm>
            <a:off x="1024859" y="1147125"/>
            <a:ext cx="2187720" cy="33363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l"/>
            <a:r>
              <a:rPr lang="de-DE" b="1" i="0" dirty="0"/>
              <a:t>Ausgangssituation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664F8A-6538-3942-E101-503ED813B1F3}"/>
              </a:ext>
            </a:extLst>
          </p:cNvPr>
          <p:cNvSpPr txBox="1"/>
          <p:nvPr/>
        </p:nvSpPr>
        <p:spPr>
          <a:xfrm>
            <a:off x="4201317" y="1147125"/>
            <a:ext cx="3599999" cy="33363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de-DE" b="1" i="0" dirty="0"/>
              <a:t>Lösungsmöglichkeiten</a:t>
            </a:r>
          </a:p>
        </p:txBody>
      </p:sp>
      <p:pic>
        <p:nvPicPr>
          <p:cNvPr id="12" name="Picture 2" descr="Ursachen für Treibhausgasemissionen in der Industrie ">
            <a:extLst>
              <a:ext uri="{FF2B5EF4-FFF2-40B4-BE49-F238E27FC236}">
                <a16:creationId xmlns:a16="http://schemas.microsoft.com/office/drawing/2014/main" id="{C5B8B670-E3AB-5238-9E37-F703E491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94" y="1637790"/>
            <a:ext cx="2922644" cy="16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7714461-2BF0-D819-9937-5039525C33E8}"/>
              </a:ext>
            </a:extLst>
          </p:cNvPr>
          <p:cNvSpPr txBox="1"/>
          <p:nvPr/>
        </p:nvSpPr>
        <p:spPr>
          <a:xfrm>
            <a:off x="451399" y="3576223"/>
            <a:ext cx="3375852" cy="217221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Ziel: Verringerung / Vermeidung von Treibhausgasemissionen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Ersetzen fossiler Energiequellen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i="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C9A4628-37AE-69EF-58AC-9BF8B2904060}"/>
              </a:ext>
            </a:extLst>
          </p:cNvPr>
          <p:cNvSpPr txBox="1"/>
          <p:nvPr/>
        </p:nvSpPr>
        <p:spPr>
          <a:xfrm>
            <a:off x="4313390" y="3557331"/>
            <a:ext cx="3375852" cy="217221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/>
              <a:t>Reduzieren von </a:t>
            </a:r>
            <a:r>
              <a:rPr lang="de-DE" b="1" dirty="0" err="1"/>
              <a:t>Ausstroß</a:t>
            </a:r>
            <a:r>
              <a:rPr lang="de-DE" b="1" dirty="0"/>
              <a:t> von Treibhausgasen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Prozessbedingte Emissionen nicht vollständig durch Effizienz vermeidbar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Falls nicht vermeidbar: stoffliche Nutzung (CCU)</a:t>
            </a:r>
            <a:endParaRPr lang="de-DE" i="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FA332CA-3257-4B1B-4BBA-BDF7B85201A3}"/>
              </a:ext>
            </a:extLst>
          </p:cNvPr>
          <p:cNvSpPr txBox="1"/>
          <p:nvPr/>
        </p:nvSpPr>
        <p:spPr>
          <a:xfrm>
            <a:off x="8142763" y="1147125"/>
            <a:ext cx="3599999" cy="333630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de-DE" b="1" i="0" dirty="0"/>
              <a:t>Konkrete Umsetzung</a:t>
            </a:r>
          </a:p>
        </p:txBody>
      </p:sp>
      <p:pic>
        <p:nvPicPr>
          <p:cNvPr id="18" name="Picture 4" descr="Aktuelle Treibhausgas-Projektionen | Umweltbundesamt">
            <a:extLst>
              <a:ext uri="{FF2B5EF4-FFF2-40B4-BE49-F238E27FC236}">
                <a16:creationId xmlns:a16="http://schemas.microsoft.com/office/drawing/2014/main" id="{65CA339E-7421-ABEC-800D-64683ECF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46" y="1583131"/>
            <a:ext cx="2583358" cy="169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orschung | TU Bergakademie Freiberg">
            <a:extLst>
              <a:ext uri="{FF2B5EF4-FFF2-40B4-BE49-F238E27FC236}">
                <a16:creationId xmlns:a16="http://schemas.microsoft.com/office/drawing/2014/main" id="{AEA131AB-8496-62C4-C313-AF68A448D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923" y="1637791"/>
            <a:ext cx="2466361" cy="164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46BAE439-A811-2347-94C1-FC002D1CF786}"/>
              </a:ext>
            </a:extLst>
          </p:cNvPr>
          <p:cNvSpPr txBox="1"/>
          <p:nvPr/>
        </p:nvSpPr>
        <p:spPr>
          <a:xfrm>
            <a:off x="8249177" y="3557330"/>
            <a:ext cx="3375852" cy="2172211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/>
              <a:t>Vom CO</a:t>
            </a:r>
            <a:r>
              <a:rPr lang="en-US" b="1" baseline="-25000" dirty="0"/>
              <a:t>2</a:t>
            </a:r>
            <a:r>
              <a:rPr lang="de-DE" b="1" i="0" dirty="0"/>
              <a:t>-erzeugendem zu CO</a:t>
            </a:r>
            <a:r>
              <a:rPr lang="en-US" b="1" baseline="-25000" dirty="0"/>
              <a:t>2</a:t>
            </a:r>
            <a:r>
              <a:rPr lang="de-DE" b="1" i="0" dirty="0"/>
              <a:t>-verwertendem Prozess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Bekannten Prozess modifizieren, CO</a:t>
            </a:r>
            <a:r>
              <a:rPr lang="en-US" baseline="-25000" dirty="0"/>
              <a:t>2</a:t>
            </a:r>
            <a:r>
              <a:rPr lang="de-DE" dirty="0"/>
              <a:t> als stoffliche Nutzung</a:t>
            </a:r>
          </a:p>
        </p:txBody>
      </p:sp>
    </p:spTree>
    <p:extLst>
      <p:ext uri="{BB962C8B-B14F-4D97-AF65-F5344CB8AC3E}">
        <p14:creationId xmlns:p14="http://schemas.microsoft.com/office/powerpoint/2010/main" val="236788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85F7-42A7-0C57-471B-6C5A189D6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083A4D5-C8C5-D76C-2E53-80FB6A72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6" y="532176"/>
            <a:ext cx="10982536" cy="781764"/>
          </a:xfrm>
        </p:spPr>
        <p:txBody>
          <a:bodyPr/>
          <a:lstStyle/>
          <a:p>
            <a:r>
              <a:rPr lang="de-DE" dirty="0"/>
              <a:t>Aufgabenstellung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AC5615D8-9B1A-B865-B5C6-96FE319583B1}"/>
              </a:ext>
            </a:extLst>
          </p:cNvPr>
          <p:cNvSpPr txBox="1">
            <a:spLocks/>
          </p:cNvSpPr>
          <p:nvPr/>
        </p:nvSpPr>
        <p:spPr>
          <a:xfrm>
            <a:off x="709185" y="1075636"/>
            <a:ext cx="5015339" cy="2327965"/>
          </a:xfrm>
          <a:prstGeom prst="rect">
            <a:avLst/>
          </a:prstGeom>
          <a:solidFill>
            <a:srgbClr val="B4D8AE"/>
          </a:solidFill>
        </p:spPr>
        <p:txBody>
          <a:bodyPr lIns="0" rIns="0"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4FD1D8D-23F7-A40E-EBEC-CE65180A0046}"/>
              </a:ext>
            </a:extLst>
          </p:cNvPr>
          <p:cNvSpPr txBox="1">
            <a:spLocks/>
          </p:cNvSpPr>
          <p:nvPr/>
        </p:nvSpPr>
        <p:spPr>
          <a:xfrm>
            <a:off x="6467477" y="1075635"/>
            <a:ext cx="5015339" cy="2327965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E61EE5-C1A5-0F73-B56D-38927BE0099B}"/>
              </a:ext>
            </a:extLst>
          </p:cNvPr>
          <p:cNvSpPr txBox="1">
            <a:spLocks/>
          </p:cNvSpPr>
          <p:nvPr/>
        </p:nvSpPr>
        <p:spPr>
          <a:xfrm>
            <a:off x="6467477" y="3641034"/>
            <a:ext cx="5015339" cy="2327965"/>
          </a:xfrm>
          <a:prstGeom prst="rect">
            <a:avLst/>
          </a:prstGeom>
          <a:solidFill>
            <a:srgbClr val="B4D8AE"/>
          </a:solidFill>
        </p:spPr>
        <p:txBody>
          <a:bodyPr lIns="0" rIns="0"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675CEB7-527A-3233-84D0-8A867976120D}"/>
              </a:ext>
            </a:extLst>
          </p:cNvPr>
          <p:cNvSpPr txBox="1">
            <a:spLocks/>
          </p:cNvSpPr>
          <p:nvPr/>
        </p:nvSpPr>
        <p:spPr>
          <a:xfrm>
            <a:off x="709185" y="3641034"/>
            <a:ext cx="5015339" cy="2327965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187342-BBFA-41BA-C6A1-ACE40B660C7D}"/>
              </a:ext>
            </a:extLst>
          </p:cNvPr>
          <p:cNvSpPr txBox="1"/>
          <p:nvPr/>
        </p:nvSpPr>
        <p:spPr>
          <a:xfrm>
            <a:off x="760226" y="1075635"/>
            <a:ext cx="4964298" cy="699825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de-DE" b="1" i="0" dirty="0"/>
              <a:t>Literaturrecherche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ADB9A09-666D-0942-BB0F-0B0C47D25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424" y="1449546"/>
            <a:ext cx="3505902" cy="178283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E354682-9C3D-5026-4C53-76BE94CDE6AA}"/>
              </a:ext>
            </a:extLst>
          </p:cNvPr>
          <p:cNvSpPr txBox="1"/>
          <p:nvPr/>
        </p:nvSpPr>
        <p:spPr>
          <a:xfrm>
            <a:off x="6453722" y="1075634"/>
            <a:ext cx="4964298" cy="699825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de-DE" b="1" i="0" dirty="0" err="1"/>
              <a:t>Mechanismusvergleich</a:t>
            </a:r>
            <a:endParaRPr lang="de-DE" b="1" i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B04C0EB-4849-4DF9-646F-169A6955E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005" y="1385280"/>
            <a:ext cx="2586924" cy="194697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E9BCEA0-DA9C-5A15-4A93-E994AD9B8A44}"/>
              </a:ext>
            </a:extLst>
          </p:cNvPr>
          <p:cNvSpPr txBox="1"/>
          <p:nvPr/>
        </p:nvSpPr>
        <p:spPr>
          <a:xfrm>
            <a:off x="734705" y="3641034"/>
            <a:ext cx="4964298" cy="699825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de-DE" b="1" i="0" dirty="0"/>
              <a:t>Aufbau und Vergleich reduzierter Modelle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99370A-4871-9294-F8A4-5C7F4DEA8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55" y="4116994"/>
            <a:ext cx="4727197" cy="166537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76D9DA3-CE8A-C2F9-FA3D-79397993FB3D}"/>
              </a:ext>
            </a:extLst>
          </p:cNvPr>
          <p:cNvSpPr txBox="1"/>
          <p:nvPr/>
        </p:nvSpPr>
        <p:spPr>
          <a:xfrm>
            <a:off x="6492997" y="3641034"/>
            <a:ext cx="4964298" cy="699825"/>
          </a:xfrm>
          <a:prstGeom prst="rect">
            <a:avLst/>
          </a:prstGeom>
          <a:noFill/>
        </p:spPr>
        <p:txBody>
          <a:bodyPr wrap="square" lIns="36000" tIns="36000" rIns="36000" bIns="36000" rtlCol="0" anchor="t">
            <a:noAutofit/>
          </a:bodyPr>
          <a:lstStyle/>
          <a:p>
            <a:pPr algn="ctr"/>
            <a:r>
              <a:rPr lang="de-DE" b="1" i="0" dirty="0"/>
              <a:t>Parameterstudie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C3766E7-0BF2-3A77-D806-5E99C85D3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005" y="4019521"/>
            <a:ext cx="2580250" cy="18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622D-8B65-4AFA-859A-C192F9870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3BA4E360-22AC-5AF3-DDA1-82DF6A1E0A5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7" y="1821490"/>
            <a:ext cx="5972385" cy="1805320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Chemische Industrie:</a:t>
            </a:r>
            <a:r>
              <a:rPr lang="de-DE" dirty="0"/>
              <a:t> Erzeugung von Synthesegas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Raffinerien:</a:t>
            </a:r>
            <a:r>
              <a:rPr lang="de-DE" dirty="0"/>
              <a:t> Wasserstofferzeugung, Entsorgung von Nebenprodukten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Energie- und Kraftstofferzeugung:</a:t>
            </a:r>
            <a:r>
              <a:rPr lang="de-DE" dirty="0"/>
              <a:t> Herstellung von Kraftstoffen (u.a. Fischer-Tropsch)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9C7056-C948-2E5D-EE4B-06A34D82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Anwendungsgebiete der Partialoxidation (</a:t>
            </a:r>
            <a:r>
              <a:rPr lang="de-DE" dirty="0" err="1"/>
              <a:t>POx</a:t>
            </a:r>
            <a:r>
              <a:rPr lang="de-DE" dirty="0"/>
              <a:t>)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4DA7525-CAAB-2E16-419F-DED1C02BC2AB}"/>
              </a:ext>
            </a:extLst>
          </p:cNvPr>
          <p:cNvSpPr txBox="1">
            <a:spLocks/>
          </p:cNvSpPr>
          <p:nvPr/>
        </p:nvSpPr>
        <p:spPr>
          <a:xfrm>
            <a:off x="760227" y="3760417"/>
            <a:ext cx="5972385" cy="1276092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err="1"/>
              <a:t>POx</a:t>
            </a:r>
            <a:r>
              <a:rPr lang="de-DE" b="1" dirty="0"/>
              <a:t> ist in der Industrie und Forschung ein weit eingesetztes Verfahren mit großem Anwendungspotential</a:t>
            </a:r>
          </a:p>
        </p:txBody>
      </p:sp>
      <p:pic>
        <p:nvPicPr>
          <p:cNvPr id="2052" name="Picture 4" descr="Fraunhofer IKTS wächst am Standort Freiberg - recovery - Die  Fachzeitschrift der Recyclingindustrie">
            <a:extLst>
              <a:ext uri="{FF2B5EF4-FFF2-40B4-BE49-F238E27FC236}">
                <a16:creationId xmlns:a16="http://schemas.microsoft.com/office/drawing/2014/main" id="{60244789-E3E5-0EEC-410B-6A122E8FF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058" y="1821490"/>
            <a:ext cx="4822529" cy="321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223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972DC8CF-0CF8-41B1-A92C-87D35EE66B8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96403" y="1084966"/>
            <a:ext cx="5972385" cy="1607510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Kombination von idealisierten Reaktoren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Wesentliche Prozesse, keine Details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Ziel: schnelle Optimierung, Parameterstudien, Regelung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Vorteil: sehr kurze Laufzeiten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947B4D-8B03-4338-A9FC-739D884F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Nutzen von Reduzierten Modellen (ROM) zur Reaktorsimulation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CA90AE8-2C1E-DCE5-C4EF-C97E57093E59}"/>
              </a:ext>
            </a:extLst>
          </p:cNvPr>
          <p:cNvSpPr txBox="1">
            <a:spLocks/>
          </p:cNvSpPr>
          <p:nvPr/>
        </p:nvSpPr>
        <p:spPr>
          <a:xfrm>
            <a:off x="796402" y="2996624"/>
            <a:ext cx="5972385" cy="1005221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PSR (</a:t>
            </a:r>
            <a:r>
              <a:rPr lang="de-DE" b="1" dirty="0" err="1"/>
              <a:t>Perfectly</a:t>
            </a:r>
            <a:r>
              <a:rPr lang="de-DE" b="1" dirty="0"/>
              <a:t> </a:t>
            </a:r>
            <a:r>
              <a:rPr lang="de-DE" b="1" dirty="0" err="1"/>
              <a:t>Stirred</a:t>
            </a:r>
            <a:r>
              <a:rPr lang="de-DE" b="1" dirty="0"/>
              <a:t> </a:t>
            </a:r>
            <a:r>
              <a:rPr lang="de-DE" b="1" dirty="0" err="1"/>
              <a:t>Reactor</a:t>
            </a:r>
            <a:r>
              <a:rPr lang="de-DE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Ideale Durchmischung (keine Gradienten)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Geeignet für Zonen mit hoher Turbulenz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EFC8E-01B7-4F19-9E1E-4D164D484296}"/>
              </a:ext>
            </a:extLst>
          </p:cNvPr>
          <p:cNvSpPr txBox="1">
            <a:spLocks/>
          </p:cNvSpPr>
          <p:nvPr/>
        </p:nvSpPr>
        <p:spPr>
          <a:xfrm>
            <a:off x="796403" y="4305993"/>
            <a:ext cx="5972385" cy="1473411"/>
          </a:xfrm>
          <a:prstGeom prst="rect">
            <a:avLst/>
          </a:prstGeom>
          <a:solidFill>
            <a:srgbClr val="A1D9EF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PFR (Plug Flow </a:t>
            </a:r>
            <a:r>
              <a:rPr lang="de-DE" b="1" dirty="0" err="1"/>
              <a:t>Reactor</a:t>
            </a:r>
            <a:r>
              <a:rPr lang="de-DE" b="1" dirty="0"/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Ideale Strömung ohne Rückvermischung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Reaktionsfortschritt entlang Strömungsrichtung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Abbildung von Kanal- und Rohrströmungen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Temperatur- und Konzentrationsprofile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D07578-B60D-6594-4B9E-34492672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04" y="915842"/>
            <a:ext cx="2977403" cy="236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EC078E-862A-938C-085C-2337AF2AB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35" y="3302509"/>
            <a:ext cx="4073562" cy="27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98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F8AC2-5469-2748-8BE1-28F7857A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3D0C4-2EE2-B619-9E9B-CF46DFEA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</p:spPr>
        <p:txBody>
          <a:bodyPr>
            <a:normAutofit/>
          </a:bodyPr>
          <a:lstStyle/>
          <a:p>
            <a:r>
              <a:rPr lang="de-DE" dirty="0"/>
              <a:t>Rahmenbedingungen und Methodik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18952FC-6009-1803-E4B3-97534AC5C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22242"/>
              </p:ext>
            </p:extLst>
          </p:nvPr>
        </p:nvGraphicFramePr>
        <p:xfrm>
          <a:off x="6273800" y="1064260"/>
          <a:ext cx="5575300" cy="4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075">
                  <a:extLst>
                    <a:ext uri="{9D8B030D-6E8A-4147-A177-3AD203B41FA5}">
                      <a16:colId xmlns:a16="http://schemas.microsoft.com/office/drawing/2014/main" val="938412038"/>
                    </a:ext>
                  </a:extLst>
                </a:gridCol>
                <a:gridCol w="1298575">
                  <a:extLst>
                    <a:ext uri="{9D8B030D-6E8A-4147-A177-3AD203B41FA5}">
                      <a16:colId xmlns:a16="http://schemas.microsoft.com/office/drawing/2014/main" val="3493260350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3890667274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1108737400"/>
                    </a:ext>
                  </a:extLst>
                </a:gridCol>
              </a:tblGrid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Fall 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Fall 2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2949249553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Erdgas</a:t>
                      </a:r>
                      <a:endParaRPr lang="en-US" sz="11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2307661929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66,6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67,5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362233877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Massenstrom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153,3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24319291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Kohlenstoffdioxid</a:t>
                      </a:r>
                      <a:endParaRPr lang="en-US" sz="11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2085200085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1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67,5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1297632637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Massenstrom</a:t>
                      </a:r>
                      <a:endParaRPr 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196,4</a:t>
                      </a:r>
                      <a:endParaRPr 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solidFill>
                      <a:srgbClr val="006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48829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Sauerstoff</a:t>
                      </a:r>
                      <a:endParaRPr lang="en-US" sz="11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1621750220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231,9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231,2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909248841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Massenstrom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252,2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246,9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194219331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Dampf</a:t>
                      </a:r>
                      <a:endParaRPr lang="en-US" sz="11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2006088218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Temperatur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4262320127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Massenstrom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38,7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39,4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76519282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Wandwärmeverlust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kW 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3670909684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Reaktorvolumen</a:t>
                      </a:r>
                      <a:endParaRPr lang="en-US" sz="11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u="none" strike="noStrike" noProof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100" b="0" i="0" u="none" strike="noStrike" noProof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10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/>
                </a:tc>
                <a:extLst>
                  <a:ext uri="{0D108BD9-81ED-4DB2-BD59-A6C34878D82A}">
                    <a16:rowId xmlns:a16="http://schemas.microsoft.com/office/drawing/2014/main" val="716157981"/>
                  </a:ext>
                </a:extLst>
              </a:tr>
              <a:tr h="282734">
                <a:tc>
                  <a:txBody>
                    <a:bodyPr/>
                    <a:lstStyle/>
                    <a:p>
                      <a:r>
                        <a:rPr lang="de-DE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Bemerkung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Referenzfall</a:t>
                      </a:r>
                      <a:endParaRPr 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solidFill>
                      <a:srgbClr val="0064A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de-DE" sz="110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de-DE" sz="1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1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</a:t>
                      </a:r>
                      <a:endParaRPr 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0749" marR="70749" marT="35375" marB="35375">
                    <a:solidFill>
                      <a:srgbClr val="006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024393"/>
                  </a:ext>
                </a:extLst>
              </a:tr>
            </a:tbl>
          </a:graphicData>
        </a:graphic>
      </p:graphicFrame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048D478-1912-A936-B218-296DF07B730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8201" y="1166132"/>
            <a:ext cx="5310000" cy="4320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Forschungsgegenstand: HP-</a:t>
            </a:r>
            <a:r>
              <a:rPr lang="de-DE" dirty="0" err="1"/>
              <a:t>POx</a:t>
            </a:r>
            <a:r>
              <a:rPr lang="de-DE" dirty="0"/>
              <a:t>-Reaktor auf der Reichen Zeche im Projekt SCOORE (</a:t>
            </a:r>
            <a:r>
              <a:rPr lang="en-US" dirty="0"/>
              <a:t>Synthesis gas from recycling of CO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de-DE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Ziel: Erforschung von Prozessen zum Recycling von CO</a:t>
            </a:r>
            <a:r>
              <a:rPr lang="en-US" baseline="-25000" dirty="0"/>
              <a:t>2</a:t>
            </a:r>
            <a:r>
              <a:rPr lang="de-DE" dirty="0"/>
              <a:t> (speziell zur Erzeugung von Synthesegas)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Untersuchen der </a:t>
            </a:r>
            <a:r>
              <a:rPr lang="de-DE" dirty="0" err="1"/>
              <a:t>POx</a:t>
            </a:r>
            <a:r>
              <a:rPr lang="de-DE" dirty="0"/>
              <a:t> unter zwei Betriebsbedingungen: 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  <a:buClrTx/>
            </a:pPr>
            <a:r>
              <a:rPr lang="de-DE" sz="1800" dirty="0"/>
              <a:t>Referenzfall (ohne Zugabe von CO</a:t>
            </a:r>
            <a:r>
              <a:rPr lang="en-US" sz="1800" baseline="-25000" dirty="0"/>
              <a:t>2</a:t>
            </a:r>
            <a:r>
              <a:rPr lang="de-DE" sz="1800" dirty="0"/>
              <a:t>)</a:t>
            </a:r>
          </a:p>
          <a:p>
            <a:pPr marL="971550" lvl="1" indent="-285750">
              <a:lnSpc>
                <a:spcPct val="90000"/>
              </a:lnSpc>
              <a:spcAft>
                <a:spcPts val="600"/>
              </a:spcAft>
              <a:buClrTx/>
            </a:pPr>
            <a:r>
              <a:rPr lang="de-DE" sz="1800" dirty="0"/>
              <a:t>Versuchsfall (zusätzliche Zugabe von CO</a:t>
            </a:r>
            <a:r>
              <a:rPr lang="en-US" sz="1800" baseline="-25000" dirty="0"/>
              <a:t>2</a:t>
            </a:r>
            <a:r>
              <a:rPr lang="de-DE" sz="1800" dirty="0"/>
              <a:t>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de-DE" dirty="0"/>
              <a:t>CFD-Analyse, Experimentaldaten (Temperaturen und Produktgaszusammensetzungen) und Reaktorgeometrie bekannt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68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D8D2B-A644-14A7-5642-831744AF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3056B-4BD6-27B4-0028-D4B06163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verschiedener Reaktionsmechanismen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C83E7EC-D646-A576-E9F7-1488D8D643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82403"/>
              </p:ext>
            </p:extLst>
          </p:nvPr>
        </p:nvGraphicFramePr>
        <p:xfrm>
          <a:off x="6511484" y="1157626"/>
          <a:ext cx="4815794" cy="2504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414">
                  <a:extLst>
                    <a:ext uri="{9D8B030D-6E8A-4147-A177-3AD203B41FA5}">
                      <a16:colId xmlns:a16="http://schemas.microsoft.com/office/drawing/2014/main" val="1530336764"/>
                    </a:ext>
                  </a:extLst>
                </a:gridCol>
                <a:gridCol w="1068387">
                  <a:extLst>
                    <a:ext uri="{9D8B030D-6E8A-4147-A177-3AD203B41FA5}">
                      <a16:colId xmlns:a16="http://schemas.microsoft.com/office/drawing/2014/main" val="2734146930"/>
                    </a:ext>
                  </a:extLst>
                </a:gridCol>
                <a:gridCol w="1271993">
                  <a:extLst>
                    <a:ext uri="{9D8B030D-6E8A-4147-A177-3AD203B41FA5}">
                      <a16:colId xmlns:a16="http://schemas.microsoft.com/office/drawing/2014/main" val="1802311314"/>
                    </a:ext>
                  </a:extLst>
                </a:gridCol>
              </a:tblGrid>
              <a:tr h="643057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 err="1">
                          <a:solidFill>
                            <a:schemeClr val="bg1"/>
                          </a:solidFill>
                        </a:rPr>
                        <a:t>Reaktionsmechanismus</a:t>
                      </a:r>
                      <a:endParaRPr lang="en-GB" sz="1600" b="0" dirty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 err="1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Anzahl</a:t>
                      </a:r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 Spezies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 err="1">
                          <a:solidFill>
                            <a:schemeClr val="bg1"/>
                          </a:solidFill>
                        </a:rPr>
                        <a:t>Anzahl</a:t>
                      </a:r>
                      <a:r>
                        <a:rPr lang="en-GB" sz="16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1"/>
                          </a:solidFill>
                        </a:rPr>
                        <a:t>Reaktionen</a:t>
                      </a:r>
                      <a:endParaRPr lang="en-GB" sz="1600" b="0" dirty="0">
                        <a:solidFill>
                          <a:schemeClr val="bg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40709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ATR (in-house)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782040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GRI3.0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53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325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8292316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Aramco2.0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581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3037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47032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NUIG1.1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2746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11270</a:t>
                      </a:r>
                      <a:endParaRPr lang="en-GB" sz="1600" b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725594"/>
                  </a:ext>
                </a:extLst>
              </a:tr>
              <a:tr h="372296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CRECK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2459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389656"/>
                  </a:ext>
                </a:extLst>
              </a:tr>
            </a:tbl>
          </a:graphicData>
        </a:graphic>
      </p:graphicFrame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B801677-B6CB-1F97-1AC1-AC9F6B1E5BA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60227" y="1157626"/>
            <a:ext cx="5335773" cy="993903"/>
          </a:xfrm>
          <a:solidFill>
            <a:srgbClr val="B4D8AE"/>
          </a:solidFill>
        </p:spPr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Verschiedene Komplexität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Verschiedene Reaktionsbedingungen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dirty="0"/>
              <a:t>Ursprünglich für Verbrennungsprozesse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8307E9-68CF-F2C2-BFFD-A8D58CB51F06}"/>
              </a:ext>
            </a:extLst>
          </p:cNvPr>
          <p:cNvSpPr txBox="1">
            <a:spLocks/>
          </p:cNvSpPr>
          <p:nvPr/>
        </p:nvSpPr>
        <p:spPr>
          <a:xfrm>
            <a:off x="786000" y="2409894"/>
            <a:ext cx="5310000" cy="349973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de-DE" b="1" dirty="0"/>
              <a:t>Fragestellungen</a:t>
            </a:r>
          </a:p>
          <a:p>
            <a:pPr marL="971550" lvl="1" indent="-285750">
              <a:buClrTx/>
            </a:pPr>
            <a:r>
              <a:rPr lang="de-DE" sz="1800" dirty="0"/>
              <a:t>Inwieweit unterscheiden sich die Reaktionsmechanismen</a:t>
            </a:r>
          </a:p>
          <a:p>
            <a:pPr marL="971550" lvl="1" indent="-285750">
              <a:buClrTx/>
            </a:pPr>
            <a:r>
              <a:rPr lang="de-DE" sz="1800" dirty="0"/>
              <a:t>Welcher Reaktionsmechanismus kann reale Messwerte am genauesten nachbilden</a:t>
            </a:r>
          </a:p>
          <a:p>
            <a:pPr marL="971550" lvl="1" indent="-285750">
              <a:buClrTx/>
            </a:pPr>
            <a:r>
              <a:rPr lang="de-DE" sz="1800" dirty="0"/>
              <a:t>Welcher Mechanismus kann wesentliche chemische Vorgänge am genauesten beschreiben?</a:t>
            </a:r>
          </a:p>
          <a:p>
            <a:pPr marL="971550" lvl="1" indent="-285750">
              <a:buClrTx/>
            </a:pPr>
            <a:r>
              <a:rPr lang="de-DE" sz="1800" dirty="0"/>
              <a:t>Welcher Reaktionsmechanismus bietet den besten Kompromiss aus Komplexität, Stabilität und Genauigkeit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66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66EFB-893C-EC97-B463-90A74930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0C7F8-BA35-D387-EEF5-AEB0ECBA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" y="532176"/>
            <a:ext cx="10982536" cy="781764"/>
          </a:xfrm>
        </p:spPr>
        <p:txBody>
          <a:bodyPr lIns="0" tIns="0">
            <a:normAutofit/>
          </a:bodyPr>
          <a:lstStyle/>
          <a:p>
            <a:r>
              <a:rPr lang="de-DE" b="1" i="0" kern="1200">
                <a:latin typeface="+mn-lt"/>
                <a:ea typeface="+mj-ea"/>
                <a:cs typeface="+mj-cs"/>
              </a:rPr>
              <a:t>Vergleich und Ergebnisse der Reaktionsmechanismen I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9AC58C6-7FF4-0395-91DD-27021FBEE66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3160" y="1152113"/>
            <a:ext cx="3481200" cy="3679415"/>
          </a:xfrm>
        </p:spPr>
        <p:txBody>
          <a:bodyPr lIns="108000" tIns="54000" rIns="108000" bIns="36000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Nutzen eines einfachen Reaktornetzwerks (PSR – PFR)</a:t>
            </a:r>
            <a:endParaRPr lang="de-DE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Komplexe Modelle und komplexe Mechanismen: numerisch instabil</a:t>
            </a:r>
            <a:endParaRPr lang="de-DE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/>
          </a:p>
        </p:txBody>
      </p:sp>
      <p:pic>
        <p:nvPicPr>
          <p:cNvPr id="9" name="Grafik 8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48A807C-EE30-4B76-8581-54E1A191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165" y="869751"/>
            <a:ext cx="3177598" cy="2438806"/>
          </a:xfrm>
          <a:prstGeom prst="rect">
            <a:avLst/>
          </a:prstGeom>
          <a:noFill/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BBDB997-837E-BBE8-6B65-2607B31BC7D7}"/>
              </a:ext>
            </a:extLst>
          </p:cNvPr>
          <p:cNvSpPr txBox="1">
            <a:spLocks/>
          </p:cNvSpPr>
          <p:nvPr/>
        </p:nvSpPr>
        <p:spPr>
          <a:xfrm>
            <a:off x="4510895" y="1152113"/>
            <a:ext cx="3481200" cy="3679415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Am Reaktorausgang kaum Unterschiede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Geringe Temperaturunterschiede im Reaktor, am Reaktorausgang sehr ähnliche Ergebnisse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NUIG teilweise instabil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Gute Ergebnisse aller Mechanismen, aber statistische Abweichungen deutlich erkennbar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46872E8-60D3-F289-0F0C-D2F56F65F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319" y="3308557"/>
            <a:ext cx="2712109" cy="27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7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6F315-5410-B612-E2E1-3E2635BA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DEC24-F406-4E6C-BD4C-8B762F91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und Ergebnisse der Reaktionsmechanismen II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5298C1D-7CF0-868C-F0AF-B693057F6BF4}"/>
              </a:ext>
            </a:extLst>
          </p:cNvPr>
          <p:cNvSpPr txBox="1">
            <a:spLocks/>
          </p:cNvSpPr>
          <p:nvPr/>
        </p:nvSpPr>
        <p:spPr>
          <a:xfrm>
            <a:off x="876723" y="2518701"/>
            <a:ext cx="6307545" cy="2133010"/>
          </a:xfrm>
          <a:prstGeom prst="rect">
            <a:avLst/>
          </a:prstGeom>
          <a:solidFill>
            <a:schemeClr val="accent4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b="1" dirty="0"/>
              <a:t>Wahl des Mechanismus für weitere Simulationen: Aramco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Abbilden komplexer Chemie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Gute Rechenzeit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Gut validiert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Numerisch stabil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In Literatur oft Referenzmechanismus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1B8ADAF-D80D-2912-1E1B-EE9286E72C60}"/>
              </a:ext>
            </a:extLst>
          </p:cNvPr>
          <p:cNvSpPr txBox="1">
            <a:spLocks/>
          </p:cNvSpPr>
          <p:nvPr/>
        </p:nvSpPr>
        <p:spPr>
          <a:xfrm>
            <a:off x="876724" y="1100294"/>
            <a:ext cx="6307545" cy="1145000"/>
          </a:xfrm>
          <a:prstGeom prst="rect">
            <a:avLst/>
          </a:prstGeom>
          <a:solidFill>
            <a:schemeClr val="accent5"/>
          </a:solidFill>
        </p:spPr>
        <p:txBody>
          <a:bodyPr lIns="108000" tIns="54000" rIns="108000" bIns="36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Flammenverhalten deutlich verschieden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Unterschiede in Methankonversionsrate</a:t>
            </a:r>
          </a:p>
          <a:p>
            <a:pPr marL="971550" lvl="1" indent="-285750">
              <a:spcAft>
                <a:spcPts val="600"/>
              </a:spcAft>
            </a:pPr>
            <a:r>
              <a:rPr lang="de-DE" sz="1800" dirty="0"/>
              <a:t>Relevant für Fälle außerhalb Gleichgewichts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8786C62-411C-37D2-A54B-023669BA56E7}"/>
              </a:ext>
            </a:extLst>
          </p:cNvPr>
          <p:cNvSpPr txBox="1">
            <a:spLocks/>
          </p:cNvSpPr>
          <p:nvPr/>
        </p:nvSpPr>
        <p:spPr>
          <a:xfrm>
            <a:off x="876722" y="4925118"/>
            <a:ext cx="6307545" cy="1025136"/>
          </a:xfrm>
          <a:prstGeom prst="rect">
            <a:avLst/>
          </a:prstGeom>
          <a:solidFill>
            <a:srgbClr val="A1D9EF"/>
          </a:solidFill>
        </p:spPr>
        <p:txBody>
          <a:bodyPr lIns="108000" tIns="54000" rIns="108000" bIns="3600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CRECK: alternativer Reaktionsmechanismus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dirty="0"/>
              <a:t>Weniger komplex, ggf. geeignet für umfangreichere Parameterstudien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D839E1A-F0AD-8F90-5481-D4EF338A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64" y="1225513"/>
            <a:ext cx="4621759" cy="37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5795"/>
      </p:ext>
    </p:extLst>
  </p:cSld>
  <p:clrMapOvr>
    <a:masterClrMapping/>
  </p:clrMapOvr>
</p:sld>
</file>

<file path=ppt/theme/theme1.xml><?xml version="1.0" encoding="utf-8"?>
<a:theme xmlns:a="http://schemas.openxmlformats.org/drawingml/2006/main" name="TUBAF MTK - harmonisch">
  <a:themeElements>
    <a:clrScheme name="TUBAF &amp; Akzentfarben">
      <a:dk1>
        <a:sysClr val="windowText" lastClr="000000"/>
      </a:dk1>
      <a:lt1>
        <a:sysClr val="window" lastClr="FFFFFF"/>
      </a:lt1>
      <a:dk2>
        <a:srgbClr val="00477E"/>
      </a:dk2>
      <a:lt2>
        <a:srgbClr val="E7E6E6"/>
      </a:lt2>
      <a:accent1>
        <a:srgbClr val="0064A8"/>
      </a:accent1>
      <a:accent2>
        <a:srgbClr val="EF8903"/>
      </a:accent2>
      <a:accent3>
        <a:srgbClr val="CC0E21"/>
      </a:accent3>
      <a:accent4>
        <a:srgbClr val="FEDD9D"/>
      </a:accent4>
      <a:accent5>
        <a:srgbClr val="B4D8AE"/>
      </a:accent5>
      <a:accent6>
        <a:srgbClr val="A1D9EF"/>
      </a:accent6>
      <a:hlink>
        <a:srgbClr val="10BAE6"/>
      </a:hlink>
      <a:folHlink>
        <a:srgbClr val="1995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36000" rIns="36000" bIns="36000" rtlCol="0" anchor="t">
        <a:noAutofit/>
      </a:bodyPr>
      <a:lstStyle>
        <a:defPPr algn="l">
          <a:defRPr i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2.xml><?xml version="1.0" encoding="utf-8"?>
<a:theme xmlns:a="http://schemas.openxmlformats.org/drawingml/2006/main" name="TUBAF Blau - monochromatisch">
  <a:themeElements>
    <a:clrScheme name="TUBAF Blau">
      <a:dk1>
        <a:sysClr val="windowText" lastClr="000000"/>
      </a:dk1>
      <a:lt1>
        <a:sysClr val="window" lastClr="FFFFFF"/>
      </a:lt1>
      <a:dk2>
        <a:srgbClr val="00477E"/>
      </a:dk2>
      <a:lt2>
        <a:srgbClr val="E7E6E6"/>
      </a:lt2>
      <a:accent1>
        <a:srgbClr val="0064A8"/>
      </a:accent1>
      <a:accent2>
        <a:srgbClr val="DBEAF4"/>
      </a:accent2>
      <a:accent3>
        <a:srgbClr val="B8D5EA"/>
      </a:accent3>
      <a:accent4>
        <a:srgbClr val="94C0E0"/>
      </a:accent4>
      <a:accent5>
        <a:srgbClr val="70ABD5"/>
      </a:accent5>
      <a:accent6>
        <a:srgbClr val="4C96CA"/>
      </a:accent6>
      <a:hlink>
        <a:srgbClr val="2981C0"/>
      </a:hlink>
      <a:folHlink>
        <a:srgbClr val="056CB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108000" tIns="64800" rIns="108000" bIns="108000" rtlCol="0" anchor="t">
        <a:noAutofit/>
      </a:bodyPr>
      <a:lstStyle>
        <a:defPPr algn="l">
          <a:defRPr i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1127</Words>
  <Application>Microsoft Office PowerPoint</Application>
  <PresentationFormat>Breitbild</PresentationFormat>
  <Paragraphs>303</Paragraphs>
  <Slides>19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Aptos</vt:lpstr>
      <vt:lpstr>Aptos Narrow</vt:lpstr>
      <vt:lpstr>Arial</vt:lpstr>
      <vt:lpstr>Calibri</vt:lpstr>
      <vt:lpstr>Spartan ExtraBold</vt:lpstr>
      <vt:lpstr>Wingdings</vt:lpstr>
      <vt:lpstr>TUBAF MTK - harmonisch</vt:lpstr>
      <vt:lpstr>TUBAF Blau - monochromatisch</vt:lpstr>
      <vt:lpstr>Vergleich von Reaktornetzwerkmodellen für die nichtkatalytische Partialoxidation von Erdgas</vt:lpstr>
      <vt:lpstr>PowerPoint-Präsentation</vt:lpstr>
      <vt:lpstr>Aufgabenstellung</vt:lpstr>
      <vt:lpstr>Überblick über Anwendungsgebiete der Partialoxidation (POx)</vt:lpstr>
      <vt:lpstr>Nutzen von Reduzierten Modellen (ROM) zur Reaktorsimulation</vt:lpstr>
      <vt:lpstr>Rahmenbedingungen und Methodik</vt:lpstr>
      <vt:lpstr>Übersicht verschiedener Reaktionsmechanismen</vt:lpstr>
      <vt:lpstr>Vergleich und Ergebnisse der Reaktionsmechanismen I</vt:lpstr>
      <vt:lpstr>Vergleich und Ergebnisse der Reaktionsmechanismen II</vt:lpstr>
      <vt:lpstr>Entwicklung eines komplexen reduzierten Modells</vt:lpstr>
      <vt:lpstr>Ergebnisse der verschiedenen Reduzierten Modelle I</vt:lpstr>
      <vt:lpstr>Ergebnisse der verschiedenen Reduzierten Modelle II</vt:lpstr>
      <vt:lpstr>Parameterstudie: Variation des CO2-Feedmassenstroms</vt:lpstr>
      <vt:lpstr>Zusammenfassung und Fazit</vt:lpstr>
      <vt:lpstr>PowerPoint-Präsentation</vt:lpstr>
      <vt:lpstr>Für eventuelle Nachfragen: Mechanismen</vt:lpstr>
      <vt:lpstr>Für eventuelle Nachfragen: Mechanismen</vt:lpstr>
      <vt:lpstr>Für eventuelle Nachfragen: Erweiterungen</vt:lpstr>
      <vt:lpstr>Für eventuelle Nachfragen: Parameterstudie</vt:lpstr>
    </vt:vector>
  </TitlesOfParts>
  <Manager/>
  <Company>TU Bergakademie Freiberg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Sophie Rodmacher</dc:creator>
  <cp:keywords/>
  <dc:description/>
  <cp:lastModifiedBy>Erik Domogalla</cp:lastModifiedBy>
  <cp:revision>424</cp:revision>
  <cp:lastPrinted>2023-04-13T13:19:24Z</cp:lastPrinted>
  <dcterms:created xsi:type="dcterms:W3CDTF">2021-01-06T10:07:23Z</dcterms:created>
  <dcterms:modified xsi:type="dcterms:W3CDTF">2025-11-16T21:45:21Z</dcterms:modified>
  <cp:category/>
</cp:coreProperties>
</file>